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slideMaster6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media/image9.png" ContentType="image/pn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27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cs-CZ" sz="1800" spc="-1" strike="noStrike">
                <a:latin typeface="Arial"/>
              </a:rPr>
              <a:t>Klikněte pro úpravu formátu textu nadpisu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0920" cy="438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Klikněte pro úpravu formátu textu osnovy</a:t>
            </a:r>
            <a:endParaRPr b="0" lang="cs-CZ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latin typeface="Arial"/>
              </a:rPr>
              <a:t>Druhá úroveň</a:t>
            </a:r>
            <a:endParaRPr b="0" lang="cs-CZ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Třetí úroveň</a:t>
            </a:r>
            <a:endParaRPr b="0" lang="cs-CZ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latin typeface="Arial"/>
              </a:rPr>
              <a:t>Čtvrtá úroveň osnovy</a:t>
            </a:r>
            <a:endParaRPr b="0" lang="cs-CZ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Pátá úroveň osnovy</a:t>
            </a:r>
            <a:endParaRPr b="0" lang="cs-CZ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Šestá úroveň</a:t>
            </a:r>
            <a:endParaRPr b="0" lang="cs-CZ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Sedmá úroveň</a:t>
            </a:r>
            <a:endParaRPr b="0" lang="cs-CZ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cs-CZ" sz="4400" spc="-1" strike="noStrike">
                <a:latin typeface="Arial"/>
              </a:rPr>
              <a:t>Klikněte pro úpravu formátu textu nadpisu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Klikněte pro úpravu formátu textu osnovy</a:t>
            </a:r>
            <a:endParaRPr b="0" lang="cs-CZ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latin typeface="Arial"/>
              </a:rPr>
              <a:t>Druhá úroveň</a:t>
            </a:r>
            <a:endParaRPr b="0" lang="cs-CZ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latin typeface="Arial"/>
              </a:rPr>
              <a:t>Třetí úroveň</a:t>
            </a:r>
            <a:endParaRPr b="0" lang="cs-CZ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latin typeface="Arial"/>
              </a:rPr>
              <a:t>Čtvrtá úroveň osnovy</a:t>
            </a:r>
            <a:endParaRPr b="0" lang="cs-CZ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Pátá úroveň osnovy</a:t>
            </a:r>
            <a:endParaRPr b="0" lang="cs-CZ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Šestá úroveň</a:t>
            </a:r>
            <a:endParaRPr b="0" lang="cs-CZ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Sedmá úroveň</a:t>
            </a:r>
            <a:endParaRPr b="0" lang="cs-CZ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cs-CZ" sz="4400" spc="-1" strike="noStrike">
                <a:latin typeface="Arial"/>
              </a:rPr>
              <a:t>Klikněte pro úpravu formátu textu nadpisu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Klikněte pro úpravu formátu textu osnovy</a:t>
            </a:r>
            <a:endParaRPr b="0" lang="cs-CZ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latin typeface="Arial"/>
              </a:rPr>
              <a:t>Druhá úroveň</a:t>
            </a:r>
            <a:endParaRPr b="0" lang="cs-CZ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latin typeface="Arial"/>
              </a:rPr>
              <a:t>Třetí úroveň</a:t>
            </a:r>
            <a:endParaRPr b="0" lang="cs-CZ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latin typeface="Arial"/>
              </a:rPr>
              <a:t>Čtvrtá úroveň osnovy</a:t>
            </a:r>
            <a:endParaRPr b="0" lang="cs-CZ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Pátá úroveň osnovy</a:t>
            </a:r>
            <a:endParaRPr b="0" lang="cs-CZ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Šestá úroveň</a:t>
            </a:r>
            <a:endParaRPr b="0" lang="cs-CZ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Sedmá úroveň</a:t>
            </a:r>
            <a:endParaRPr b="0" lang="cs-CZ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cs-CZ" sz="4400" spc="-1" strike="noStrike">
                <a:latin typeface="Arial"/>
              </a:rPr>
              <a:t>Klikněte pro úpravu formátu textu nadpisu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Klikněte pro úpravu formátu textu osnovy</a:t>
            </a:r>
            <a:endParaRPr b="0" lang="cs-CZ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latin typeface="Arial"/>
              </a:rPr>
              <a:t>Druhá úroveň</a:t>
            </a:r>
            <a:endParaRPr b="0" lang="cs-CZ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latin typeface="Arial"/>
              </a:rPr>
              <a:t>Třetí úroveň</a:t>
            </a:r>
            <a:endParaRPr b="0" lang="cs-CZ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latin typeface="Arial"/>
              </a:rPr>
              <a:t>Čtvrtá úroveň osnovy</a:t>
            </a:r>
            <a:endParaRPr b="0" lang="cs-CZ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Pátá úroveň osnovy</a:t>
            </a:r>
            <a:endParaRPr b="0" lang="cs-CZ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Šestá úroveň</a:t>
            </a:r>
            <a:endParaRPr b="0" lang="cs-CZ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Sedmá úroveň</a:t>
            </a:r>
            <a:endParaRPr b="0" lang="cs-CZ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cs-CZ" sz="1800" spc="-1" strike="noStrike">
                <a:latin typeface="Arial"/>
              </a:rPr>
              <a:t>Klikněte pro úpravu formátu textu nadpisu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Klikněte pro úpravu formátu textu osnovy</a:t>
            </a:r>
            <a:endParaRPr b="0" lang="cs-CZ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latin typeface="Arial"/>
              </a:rPr>
              <a:t>Druhá úroveň</a:t>
            </a:r>
            <a:endParaRPr b="0" lang="cs-CZ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latin typeface="Arial"/>
              </a:rPr>
              <a:t>Třetí úroveň</a:t>
            </a:r>
            <a:endParaRPr b="0" lang="cs-CZ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latin typeface="Arial"/>
              </a:rPr>
              <a:t>Čtvrtá úroveň osnovy</a:t>
            </a:r>
            <a:endParaRPr b="0" lang="cs-CZ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Pátá úroveň osnovy</a:t>
            </a:r>
            <a:endParaRPr b="0" lang="cs-CZ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Šestá úroveň</a:t>
            </a:r>
            <a:endParaRPr b="0" lang="cs-CZ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Sedmá úroveň</a:t>
            </a:r>
            <a:endParaRPr b="0" lang="cs-CZ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cs-CZ" sz="1800" spc="-1" strike="noStrike">
                <a:latin typeface="Arial"/>
              </a:rPr>
              <a:t>Klikněte pro úpravu formátu textu nadpisu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0920" cy="438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Klikněte pro úpravu formátu textu osnovy</a:t>
            </a:r>
            <a:endParaRPr b="0" lang="cs-CZ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latin typeface="Arial"/>
              </a:rPr>
              <a:t>Druhá úroveň</a:t>
            </a:r>
            <a:endParaRPr b="0" lang="cs-CZ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Třetí úroveň</a:t>
            </a:r>
            <a:endParaRPr b="0" lang="cs-CZ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latin typeface="Arial"/>
              </a:rPr>
              <a:t>Čtvrtá úroveň osnovy</a:t>
            </a:r>
            <a:endParaRPr b="0" lang="cs-CZ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Pátá úroveň osnovy</a:t>
            </a:r>
            <a:endParaRPr b="0" lang="cs-CZ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Šestá úroveň</a:t>
            </a:r>
            <a:endParaRPr b="0" lang="cs-CZ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Sedmá úroveň</a:t>
            </a:r>
            <a:endParaRPr b="0" lang="cs-CZ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6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3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3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3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6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504000" y="301320"/>
            <a:ext cx="9070920" cy="12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CustomShape 2"/>
          <p:cNvSpPr/>
          <p:nvPr/>
        </p:nvSpPr>
        <p:spPr>
          <a:xfrm>
            <a:off x="504000" y="2909160"/>
            <a:ext cx="9070920" cy="21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15000"/>
              </a:lnSpc>
            </a:pPr>
            <a:r>
              <a:rPr b="0" lang="cs-CZ" sz="6000" spc="-1" strike="noStrike">
                <a:solidFill>
                  <a:srgbClr val="000000"/>
                </a:solidFill>
                <a:latin typeface="Arial"/>
                <a:ea typeface="DejaVu Sans"/>
              </a:rPr>
              <a:t>20.října</a:t>
            </a:r>
            <a:endParaRPr b="0" lang="cs-CZ" sz="6000" spc="-1" strike="noStrike"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0" lang="cs-CZ" sz="6000" spc="-1" strike="noStrike">
                <a:solidFill>
                  <a:srgbClr val="000000"/>
                </a:solidFill>
                <a:latin typeface="Arial"/>
                <a:ea typeface="DejaVu Sans"/>
              </a:rPr>
              <a:t>DEN STROMŮ</a:t>
            </a:r>
            <a:endParaRPr b="0" lang="cs-CZ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ustomShape 1"/>
          <p:cNvSpPr/>
          <p:nvPr/>
        </p:nvSpPr>
        <p:spPr>
          <a:xfrm>
            <a:off x="504000" y="596520"/>
            <a:ext cx="9070920" cy="67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1" lang="cs-CZ" sz="4400" spc="-1" strike="noStrike">
                <a:latin typeface="Arial"/>
              </a:rPr>
              <a:t>Kdo jsem?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258" name="CustomShape 2"/>
          <p:cNvSpPr/>
          <p:nvPr/>
        </p:nvSpPr>
        <p:spPr>
          <a:xfrm>
            <a:off x="504000" y="1998720"/>
            <a:ext cx="9070920" cy="392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Jsem listnatá dřevina.</a:t>
            </a:r>
            <a:endParaRPr b="0" lang="cs-CZ" sz="32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Lidé mě často pojmenovávají jménem mého plodu.</a:t>
            </a:r>
            <a:endParaRPr b="0" lang="cs-CZ" sz="32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Mé listy mají 5 nebo 7 lístků.</a:t>
            </a:r>
            <a:endParaRPr b="0" lang="cs-CZ" sz="32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Mé květy vypadají jako svícny.</a:t>
            </a:r>
            <a:endParaRPr b="0" lang="cs-CZ" sz="32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Děti mé plody sbírají, vytvářejí z nich zvířátka nebo je v zimě nosí divočákům do lesa.</a:t>
            </a:r>
            <a:endParaRPr b="0" lang="cs-CZ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" descr=""/>
          <p:cNvPicPr/>
          <p:nvPr/>
        </p:nvPicPr>
        <p:blipFill>
          <a:blip r:embed="rId1"/>
          <a:stretch/>
        </p:blipFill>
        <p:spPr>
          <a:xfrm rot="699000">
            <a:off x="6899040" y="431280"/>
            <a:ext cx="2388600" cy="3570840"/>
          </a:xfrm>
          <a:prstGeom prst="rect">
            <a:avLst/>
          </a:prstGeom>
          <a:ln>
            <a:noFill/>
          </a:ln>
        </p:spPr>
      </p:pic>
      <p:sp>
        <p:nvSpPr>
          <p:cNvPr id="260" name="CustomShape 1"/>
          <p:cNvSpPr/>
          <p:nvPr/>
        </p:nvSpPr>
        <p:spPr>
          <a:xfrm>
            <a:off x="504000" y="596520"/>
            <a:ext cx="9070920" cy="67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cs-CZ" sz="4400" spc="-1" strike="noStrike">
                <a:latin typeface="Arial"/>
              </a:rPr>
              <a:t>Jírovec maďal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261" name="CustomShape 2"/>
          <p:cNvSpPr/>
          <p:nvPr/>
        </p:nvSpPr>
        <p:spPr>
          <a:xfrm>
            <a:off x="504000" y="1769040"/>
            <a:ext cx="9070920" cy="438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62" name="" descr=""/>
          <p:cNvPicPr/>
          <p:nvPr/>
        </p:nvPicPr>
        <p:blipFill>
          <a:blip r:embed="rId2"/>
          <a:stretch/>
        </p:blipFill>
        <p:spPr>
          <a:xfrm>
            <a:off x="283680" y="1224360"/>
            <a:ext cx="5463000" cy="3815280"/>
          </a:xfrm>
          <a:prstGeom prst="rect">
            <a:avLst/>
          </a:prstGeom>
          <a:ln>
            <a:noFill/>
          </a:ln>
        </p:spPr>
      </p:pic>
      <p:pic>
        <p:nvPicPr>
          <p:cNvPr id="263" name="" descr=""/>
          <p:cNvPicPr/>
          <p:nvPr/>
        </p:nvPicPr>
        <p:blipFill>
          <a:blip r:embed="rId3"/>
          <a:stretch/>
        </p:blipFill>
        <p:spPr>
          <a:xfrm>
            <a:off x="4608000" y="3788280"/>
            <a:ext cx="5121360" cy="3411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504000" y="301320"/>
            <a:ext cx="9070920" cy="12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CustomShape 2"/>
          <p:cNvSpPr/>
          <p:nvPr/>
        </p:nvSpPr>
        <p:spPr>
          <a:xfrm>
            <a:off x="504000" y="1769040"/>
            <a:ext cx="9070920" cy="438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97000"/>
          </a:bodyPr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cs-CZ" sz="32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Tvůj úkol do 30.10. :</a:t>
            </a:r>
            <a:endParaRPr b="0" lang="cs-CZ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Arial"/>
                <a:ea typeface="DejaVu Sans"/>
              </a:rPr>
              <a:t>Vyber si nějaký strom z tvého okolí, nakresli ho a napiš k němu informace, které si zjistíš:</a:t>
            </a:r>
            <a:endParaRPr b="0" lang="cs-CZ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cs-CZ" sz="2800" spc="-1" strike="noStrike">
                <a:solidFill>
                  <a:srgbClr val="000000"/>
                </a:solidFill>
                <a:latin typeface="Arial"/>
                <a:ea typeface="DejaVu Sans"/>
              </a:rPr>
              <a:t>Název stromu.</a:t>
            </a:r>
            <a:endParaRPr b="0" lang="cs-CZ" sz="28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cs-CZ" sz="2800" spc="-1" strike="noStrike">
                <a:solidFill>
                  <a:srgbClr val="000000"/>
                </a:solidFill>
                <a:latin typeface="Arial"/>
                <a:ea typeface="DejaVu Sans"/>
              </a:rPr>
              <a:t>Je to strom listnatý/jehličnatý.</a:t>
            </a:r>
            <a:endParaRPr b="0" lang="cs-CZ" sz="28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cs-CZ" sz="2800" spc="-1" strike="noStrike">
                <a:solidFill>
                  <a:srgbClr val="000000"/>
                </a:solidFill>
                <a:latin typeface="Arial"/>
                <a:ea typeface="DejaVu Sans"/>
              </a:rPr>
              <a:t>Užitek stromu.</a:t>
            </a:r>
            <a:endParaRPr b="0" lang="cs-CZ" sz="28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cs-CZ" sz="2800" spc="-1" strike="noStrike">
                <a:solidFill>
                  <a:srgbClr val="000000"/>
                </a:solidFill>
                <a:latin typeface="Arial"/>
                <a:ea typeface="DejaVu Sans"/>
              </a:rPr>
              <a:t>Jak je asi starý? Kde stojí? Kdo ho vysadil?</a:t>
            </a:r>
            <a:endParaRPr b="0" lang="cs-CZ" sz="28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cs-CZ" sz="2800" spc="-1" strike="noStrike">
                <a:solidFill>
                  <a:srgbClr val="000000"/>
                </a:solidFill>
                <a:latin typeface="Arial"/>
                <a:ea typeface="DejaVu Sans"/>
              </a:rPr>
              <a:t>Třeba tě ještě něco napadne :) </a:t>
            </a:r>
            <a:endParaRPr b="0" lang="cs-CZ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" descr=""/>
          <p:cNvPicPr/>
          <p:nvPr/>
        </p:nvPicPr>
        <p:blipFill>
          <a:blip r:embed="rId1"/>
          <a:stretch/>
        </p:blipFill>
        <p:spPr>
          <a:xfrm>
            <a:off x="648000" y="504000"/>
            <a:ext cx="5636880" cy="6263280"/>
          </a:xfrm>
          <a:prstGeom prst="rect">
            <a:avLst/>
          </a:prstGeom>
          <a:ln>
            <a:noFill/>
          </a:ln>
        </p:spPr>
      </p:pic>
      <p:sp>
        <p:nvSpPr>
          <p:cNvPr id="267" name="CustomShape 1"/>
          <p:cNvSpPr/>
          <p:nvPr/>
        </p:nvSpPr>
        <p:spPr>
          <a:xfrm>
            <a:off x="504000" y="301320"/>
            <a:ext cx="9070920" cy="12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CustomShape 2"/>
          <p:cNvSpPr/>
          <p:nvPr/>
        </p:nvSpPr>
        <p:spPr>
          <a:xfrm>
            <a:off x="504000" y="1769040"/>
            <a:ext cx="9070920" cy="438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 algn="ctr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cs-CZ" sz="3200" spc="-1" strike="noStrike">
                <a:solidFill>
                  <a:srgbClr val="000000"/>
                </a:solidFill>
                <a:latin typeface="Arial"/>
                <a:ea typeface="DejaVu Sans"/>
              </a:rPr>
              <a:t>Děkuji za vaši pozornost!</a:t>
            </a:r>
            <a:endParaRPr b="0" lang="cs-CZ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endParaRPr b="0" lang="cs-CZ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endParaRPr b="0" lang="cs-CZ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endParaRPr b="0" lang="cs-CZ" sz="3200" spc="-1" strike="noStrike">
              <a:latin typeface="Arial"/>
            </a:endParaRPr>
          </a:p>
          <a:p>
            <a:pPr marL="432000" indent="-323280" algn="ctr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</a:t>
            </a:r>
            <a:endParaRPr b="0" lang="cs-CZ" sz="3200" spc="-1" strike="noStrike">
              <a:latin typeface="Arial"/>
            </a:endParaRPr>
          </a:p>
          <a:p>
            <a:pPr marL="432000" indent="-323280" algn="ctr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cs-CZ" sz="3200" spc="-1" strike="noStrike">
              <a:latin typeface="Arial"/>
            </a:endParaRPr>
          </a:p>
          <a:p>
            <a:pPr marL="432000" indent="-323280" algn="ctr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Arial"/>
                <a:ea typeface="DejaVu Sans"/>
              </a:rPr>
              <a:t>A budu se těšit na vaše práce :)</a:t>
            </a:r>
            <a:endParaRPr b="0" lang="cs-CZ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504000" y="301320"/>
            <a:ext cx="9070920" cy="12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1" name="CustomShape 2"/>
          <p:cNvSpPr/>
          <p:nvPr/>
        </p:nvSpPr>
        <p:spPr>
          <a:xfrm>
            <a:off x="504000" y="1769040"/>
            <a:ext cx="9070920" cy="438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Arial"/>
                <a:ea typeface="DejaVu Sans"/>
              </a:rPr>
              <a:t>Co mají tyto stromy společného?</a:t>
            </a:r>
            <a:endParaRPr b="0" lang="cs-CZ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Arial"/>
                <a:ea typeface="DejaVu Sans"/>
              </a:rPr>
              <a:t>Máš některý z těchto stromů ve svém okolí? </a:t>
            </a:r>
            <a:endParaRPr b="0" lang="cs-CZ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Arial"/>
                <a:ea typeface="DejaVu Sans"/>
              </a:rPr>
              <a:t>A víš kde?</a:t>
            </a:r>
            <a:endParaRPr b="0" lang="cs-CZ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Arial"/>
                <a:ea typeface="DejaVu Sans"/>
              </a:rPr>
              <a:t>Jsou tyto stromy pro člověka prospěšné? A proč?</a:t>
            </a:r>
            <a:endParaRPr b="0" lang="cs-CZ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504000" y="596520"/>
            <a:ext cx="9070920" cy="67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cs-CZ" sz="4400" spc="-1" strike="noStrike">
                <a:solidFill>
                  <a:srgbClr val="000000"/>
                </a:solidFill>
                <a:latin typeface="Arial"/>
                <a:ea typeface="DejaVu Sans"/>
              </a:rPr>
              <a:t>Poznáš stromy na obrázku?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72360" y="1769040"/>
            <a:ext cx="9070920" cy="438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4" name="" descr=""/>
          <p:cNvPicPr/>
          <p:nvPr/>
        </p:nvPicPr>
        <p:blipFill>
          <a:blip r:embed="rId1"/>
          <a:stretch/>
        </p:blipFill>
        <p:spPr>
          <a:xfrm>
            <a:off x="501480" y="1540800"/>
            <a:ext cx="3673800" cy="5226480"/>
          </a:xfrm>
          <a:prstGeom prst="rect">
            <a:avLst/>
          </a:prstGeom>
          <a:ln>
            <a:noFill/>
          </a:ln>
        </p:spPr>
      </p:pic>
      <p:pic>
        <p:nvPicPr>
          <p:cNvPr id="235" name="" descr=""/>
          <p:cNvPicPr/>
          <p:nvPr/>
        </p:nvPicPr>
        <p:blipFill>
          <a:blip r:embed="rId2"/>
          <a:stretch/>
        </p:blipFill>
        <p:spPr>
          <a:xfrm>
            <a:off x="5581440" y="1931040"/>
            <a:ext cx="3273840" cy="4620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504000" y="301320"/>
            <a:ext cx="9070920" cy="12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7" name="CustomShape 2"/>
          <p:cNvSpPr/>
          <p:nvPr/>
        </p:nvSpPr>
        <p:spPr>
          <a:xfrm>
            <a:off x="504000" y="1769040"/>
            <a:ext cx="9070920" cy="438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8" name="" descr=""/>
          <p:cNvPicPr/>
          <p:nvPr/>
        </p:nvPicPr>
        <p:blipFill>
          <a:blip r:embed="rId1"/>
          <a:stretch/>
        </p:blipFill>
        <p:spPr>
          <a:xfrm>
            <a:off x="576000" y="332640"/>
            <a:ext cx="4132800" cy="5871240"/>
          </a:xfrm>
          <a:prstGeom prst="rect">
            <a:avLst/>
          </a:prstGeom>
          <a:ln>
            <a:noFill/>
          </a:ln>
        </p:spPr>
      </p:pic>
      <p:pic>
        <p:nvPicPr>
          <p:cNvPr id="239" name="" descr=""/>
          <p:cNvPicPr/>
          <p:nvPr/>
        </p:nvPicPr>
        <p:blipFill>
          <a:blip r:embed="rId2"/>
          <a:stretch/>
        </p:blipFill>
        <p:spPr>
          <a:xfrm rot="25800">
            <a:off x="5018040" y="359280"/>
            <a:ext cx="4537440" cy="6390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504000" y="301320"/>
            <a:ext cx="9070920" cy="12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CustomShape 2"/>
          <p:cNvSpPr/>
          <p:nvPr/>
        </p:nvSpPr>
        <p:spPr>
          <a:xfrm>
            <a:off x="504000" y="1769040"/>
            <a:ext cx="9070920" cy="438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Arial"/>
                <a:ea typeface="DejaVu Sans"/>
              </a:rPr>
              <a:t>Co mají tyto stromy společného?</a:t>
            </a:r>
            <a:endParaRPr b="0" lang="cs-CZ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Arial"/>
                <a:ea typeface="DejaVu Sans"/>
              </a:rPr>
              <a:t>Liší se některý od ostatních? A proč?</a:t>
            </a:r>
            <a:endParaRPr b="0" lang="cs-CZ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b="0" lang="cs-CZ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504000" y="301320"/>
            <a:ext cx="9070920" cy="12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CustomShape 2"/>
          <p:cNvSpPr/>
          <p:nvPr/>
        </p:nvSpPr>
        <p:spPr>
          <a:xfrm>
            <a:off x="504000" y="1769040"/>
            <a:ext cx="9070920" cy="438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4" name="" descr=""/>
          <p:cNvPicPr/>
          <p:nvPr/>
        </p:nvPicPr>
        <p:blipFill>
          <a:blip r:embed="rId1"/>
          <a:stretch/>
        </p:blipFill>
        <p:spPr>
          <a:xfrm>
            <a:off x="547560" y="301320"/>
            <a:ext cx="4635720" cy="6594480"/>
          </a:xfrm>
          <a:prstGeom prst="rect">
            <a:avLst/>
          </a:prstGeom>
          <a:ln>
            <a:noFill/>
          </a:ln>
        </p:spPr>
      </p:pic>
      <p:pic>
        <p:nvPicPr>
          <p:cNvPr id="245" name="" descr=""/>
          <p:cNvPicPr/>
          <p:nvPr/>
        </p:nvPicPr>
        <p:blipFill>
          <a:blip r:embed="rId2"/>
          <a:stretch/>
        </p:blipFill>
        <p:spPr>
          <a:xfrm>
            <a:off x="5184000" y="288000"/>
            <a:ext cx="4503960" cy="6407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504000" y="301320"/>
            <a:ext cx="9070920" cy="12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CustomShape 2"/>
          <p:cNvSpPr/>
          <p:nvPr/>
        </p:nvSpPr>
        <p:spPr>
          <a:xfrm>
            <a:off x="504000" y="1769040"/>
            <a:ext cx="9070920" cy="438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8" name="" descr=""/>
          <p:cNvPicPr/>
          <p:nvPr/>
        </p:nvPicPr>
        <p:blipFill>
          <a:blip r:embed="rId1"/>
          <a:stretch/>
        </p:blipFill>
        <p:spPr>
          <a:xfrm>
            <a:off x="417240" y="244800"/>
            <a:ext cx="4838040" cy="6882480"/>
          </a:xfrm>
          <a:prstGeom prst="rect">
            <a:avLst/>
          </a:prstGeom>
          <a:ln>
            <a:noFill/>
          </a:ln>
        </p:spPr>
      </p:pic>
      <p:pic>
        <p:nvPicPr>
          <p:cNvPr id="249" name="" descr=""/>
          <p:cNvPicPr/>
          <p:nvPr/>
        </p:nvPicPr>
        <p:blipFill>
          <a:blip r:embed="rId2"/>
          <a:stretch/>
        </p:blipFill>
        <p:spPr>
          <a:xfrm>
            <a:off x="5733720" y="720000"/>
            <a:ext cx="3985560" cy="5860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504000" y="596520"/>
            <a:ext cx="9070920" cy="67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1" lang="cs-CZ" sz="4400" spc="-1" strike="noStrike">
                <a:latin typeface="Arial"/>
              </a:rPr>
              <a:t>Kdo jsem?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251" name="CustomShape 2"/>
          <p:cNvSpPr/>
          <p:nvPr/>
        </p:nvSpPr>
        <p:spPr>
          <a:xfrm>
            <a:off x="504000" y="1753920"/>
            <a:ext cx="9070920" cy="441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600" spc="-1" strike="noStrike">
                <a:latin typeface="Arial"/>
              </a:rPr>
              <a:t>Jsem listnatá dřevina.</a:t>
            </a:r>
            <a:endParaRPr b="0" lang="cs-CZ" sz="36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600" spc="-1" strike="noStrike">
                <a:latin typeface="Arial"/>
              </a:rPr>
              <a:t>Mé listy jsou nejkrásnější na podzim – barví se do žluta a červena.</a:t>
            </a:r>
            <a:endParaRPr b="0" lang="cs-CZ" sz="36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600" spc="-1" strike="noStrike">
                <a:latin typeface="Arial"/>
              </a:rPr>
              <a:t>Kanada má můj list ve své vlajce.</a:t>
            </a:r>
            <a:endParaRPr b="0" lang="cs-CZ" sz="36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600" spc="-1" strike="noStrike">
                <a:latin typeface="Arial"/>
              </a:rPr>
              <a:t>Z mých nažek si děti dělají nosy.</a:t>
            </a:r>
            <a:endParaRPr b="0" lang="cs-CZ" sz="3600" spc="-1" strike="noStrike">
              <a:latin typeface="Arial"/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600" spc="-1" strike="noStrike">
                <a:latin typeface="Arial"/>
              </a:rPr>
              <a:t>Mé dřevo se používá na výrobu hudebních nástrojů, nábytku a kuchyňského nářadí.</a:t>
            </a:r>
            <a:endParaRPr b="0" lang="cs-CZ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504000" y="596520"/>
            <a:ext cx="9070920" cy="67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cs-CZ" sz="4400" spc="-1" strike="noStrike">
                <a:latin typeface="Arial"/>
              </a:rPr>
              <a:t>Javor mléč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253" name="CustomShape 2"/>
          <p:cNvSpPr/>
          <p:nvPr/>
        </p:nvSpPr>
        <p:spPr>
          <a:xfrm>
            <a:off x="504000" y="1769040"/>
            <a:ext cx="9070920" cy="438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54" name="" descr=""/>
          <p:cNvPicPr/>
          <p:nvPr/>
        </p:nvPicPr>
        <p:blipFill>
          <a:blip r:embed="rId1"/>
          <a:stretch/>
        </p:blipFill>
        <p:spPr>
          <a:xfrm>
            <a:off x="360000" y="1451880"/>
            <a:ext cx="4175640" cy="5909400"/>
          </a:xfrm>
          <a:prstGeom prst="rect">
            <a:avLst/>
          </a:prstGeom>
          <a:ln>
            <a:noFill/>
          </a:ln>
        </p:spPr>
      </p:pic>
      <p:pic>
        <p:nvPicPr>
          <p:cNvPr id="255" name="" descr=""/>
          <p:cNvPicPr/>
          <p:nvPr/>
        </p:nvPicPr>
        <p:blipFill>
          <a:blip r:embed="rId2"/>
          <a:stretch/>
        </p:blipFill>
        <p:spPr>
          <a:xfrm>
            <a:off x="5650560" y="1440000"/>
            <a:ext cx="4069080" cy="2957760"/>
          </a:xfrm>
          <a:prstGeom prst="rect">
            <a:avLst/>
          </a:prstGeom>
          <a:ln>
            <a:noFill/>
          </a:ln>
        </p:spPr>
      </p:pic>
      <p:pic>
        <p:nvPicPr>
          <p:cNvPr id="256" name="" descr=""/>
          <p:cNvPicPr/>
          <p:nvPr/>
        </p:nvPicPr>
        <p:blipFill>
          <a:blip r:embed="rId3"/>
          <a:stretch/>
        </p:blipFill>
        <p:spPr>
          <a:xfrm>
            <a:off x="5096880" y="4528440"/>
            <a:ext cx="4766760" cy="2383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</TotalTime>
  <Application>LibreOffice/6.2.0.3$Windows_X86_64 LibreOffice_project/98c6a8a1c6c7b144ce3cc729e34964b47ce25d62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2020-10-18T20:27:43Z</dcterms:created>
  <dc:creator/>
  <dc:description/>
  <dc:language>cs-CZ</dc:language>
  <cp:lastModifiedBy/>
  <dcterms:modified xsi:type="dcterms:W3CDTF">2020-10-20T10:12:55Z</dcterms:modified>
  <cp:revision>10</cp:revision>
  <dc:subject/>
  <dc:title>Forestbird</dc:title>
</cp:coreProperties>
</file>