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2" r:id="rId1"/>
  </p:sldMasterIdLst>
  <p:sldIdLst>
    <p:sldId id="256" r:id="rId2"/>
    <p:sldId id="329" r:id="rId3"/>
    <p:sldId id="334" r:id="rId4"/>
    <p:sldId id="277" r:id="rId5"/>
    <p:sldId id="258" r:id="rId6"/>
    <p:sldId id="335" r:id="rId7"/>
    <p:sldId id="278" r:id="rId8"/>
    <p:sldId id="337" r:id="rId9"/>
    <p:sldId id="339" r:id="rId10"/>
    <p:sldId id="338" r:id="rId11"/>
    <p:sldId id="276" r:id="rId12"/>
    <p:sldId id="261" r:id="rId13"/>
    <p:sldId id="279" r:id="rId14"/>
    <p:sldId id="330" r:id="rId15"/>
    <p:sldId id="282" r:id="rId16"/>
    <p:sldId id="283" r:id="rId17"/>
    <p:sldId id="333" r:id="rId18"/>
    <p:sldId id="273" r:id="rId19"/>
    <p:sldId id="317" r:id="rId20"/>
    <p:sldId id="340" r:id="rId21"/>
    <p:sldId id="341" r:id="rId22"/>
    <p:sldId id="342" r:id="rId23"/>
    <p:sldId id="343" r:id="rId24"/>
    <p:sldId id="344" r:id="rId25"/>
    <p:sldId id="346" r:id="rId26"/>
    <p:sldId id="319" r:id="rId27"/>
    <p:sldId id="320" r:id="rId28"/>
    <p:sldId id="322" r:id="rId29"/>
    <p:sldId id="345" r:id="rId30"/>
    <p:sldId id="29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4660"/>
  </p:normalViewPr>
  <p:slideViewPr>
    <p:cSldViewPr snapToGrid="0">
      <p:cViewPr varScale="1">
        <p:scale>
          <a:sx n="89" d="100"/>
          <a:sy n="89" d="100"/>
        </p:scale>
        <p:origin x="50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5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307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31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1884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47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87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26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4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4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7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83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15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56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7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28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0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BBYuTxrF2U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youtube.com/watch?v=T4-M67cl1Qo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40279" y="741872"/>
            <a:ext cx="9428671" cy="263968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 smtClean="0">
                <a:solidFill>
                  <a:schemeClr val="tx1"/>
                </a:solidFill>
              </a:rPr>
              <a:t/>
            </a:r>
            <a:br>
              <a:rPr lang="cs-CZ" sz="6000" b="1" dirty="0" smtClean="0">
                <a:solidFill>
                  <a:schemeClr val="tx1"/>
                </a:solidFill>
              </a:rPr>
            </a:br>
            <a:r>
              <a:rPr lang="cs-CZ" sz="6000" b="1" dirty="0" smtClean="0">
                <a:solidFill>
                  <a:schemeClr val="tx1"/>
                </a:solidFill>
              </a:rPr>
              <a:t>UČIVO </a:t>
            </a:r>
            <a:br>
              <a:rPr lang="cs-CZ" sz="6000" b="1" dirty="0" smtClean="0">
                <a:solidFill>
                  <a:schemeClr val="tx1"/>
                </a:solidFill>
              </a:rPr>
            </a:br>
            <a:r>
              <a:rPr lang="cs-CZ" sz="6000" b="1" dirty="0" smtClean="0">
                <a:solidFill>
                  <a:schemeClr val="tx1"/>
                </a:solidFill>
              </a:rPr>
              <a:t>25.5.2020 – 29.5.2020</a:t>
            </a:r>
            <a:endParaRPr lang="cs-CZ" sz="6000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55640" y="4559792"/>
            <a:ext cx="7766936" cy="779959"/>
          </a:xfrm>
        </p:spPr>
        <p:txBody>
          <a:bodyPr>
            <a:normAutofit lnSpcReduction="10000"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ČESKÝ JAZYK, MATEMATIKA, ANGLICKÝ JAZYK, 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VLASTIVĚDA, PŘÍRODOVĚDA</a:t>
            </a:r>
            <a:r>
              <a:rPr lang="cs-CZ" sz="2000" b="1" dirty="0" smtClean="0">
                <a:solidFill>
                  <a:schemeClr val="tx1"/>
                </a:solidFill>
              </a:rPr>
              <a:t>,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8" y="5015819"/>
            <a:ext cx="1988300" cy="17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0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536166"/>
            <a:ext cx="8596668" cy="931653"/>
          </a:xfrm>
        </p:spPr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</a:rPr>
              <a:t>3. úkol: hodiny</a:t>
            </a:r>
          </a:p>
          <a:p>
            <a:r>
              <a:rPr lang="cs-CZ" dirty="0" smtClean="0"/>
              <a:t>Píšeme do SŠ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7" y="218190"/>
            <a:ext cx="10058400" cy="20810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3" y="3799438"/>
            <a:ext cx="10058400" cy="24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1673" y="500332"/>
            <a:ext cx="7897323" cy="3743866"/>
          </a:xfrm>
        </p:spPr>
        <p:txBody>
          <a:bodyPr>
            <a:normAutofit/>
          </a:bodyPr>
          <a:lstStyle/>
          <a:p>
            <a:pPr algn="ctr"/>
            <a:r>
              <a:rPr lang="cs-CZ" sz="7200" b="1" dirty="0" smtClean="0">
                <a:solidFill>
                  <a:srgbClr val="002060"/>
                </a:solidFill>
              </a:rPr>
              <a:t>úterý 26.5.2020</a:t>
            </a:r>
            <a:r>
              <a:rPr lang="cs-CZ" sz="4800" b="1" dirty="0" smtClean="0">
                <a:solidFill>
                  <a:schemeClr val="tx1"/>
                </a:solidFill>
              </a:rPr>
              <a:t/>
            </a:r>
            <a:br>
              <a:rPr lang="cs-CZ" sz="4800" b="1" dirty="0" smtClean="0">
                <a:solidFill>
                  <a:schemeClr val="tx1"/>
                </a:solidFill>
              </a:rPr>
            </a:br>
            <a:r>
              <a:rPr lang="cs-CZ" sz="4800" b="1" dirty="0" smtClean="0">
                <a:solidFill>
                  <a:schemeClr val="tx1"/>
                </a:solidFill>
              </a:rPr>
              <a:t/>
            </a:r>
            <a:br>
              <a:rPr lang="cs-CZ" sz="4800" b="1" dirty="0" smtClean="0">
                <a:solidFill>
                  <a:schemeClr val="tx1"/>
                </a:solidFill>
              </a:rPr>
            </a:br>
            <a:r>
              <a:rPr lang="cs-CZ" sz="4800" b="1" dirty="0" smtClean="0">
                <a:solidFill>
                  <a:schemeClr val="tx1"/>
                </a:solidFill>
              </a:rPr>
              <a:t/>
            </a:r>
            <a:br>
              <a:rPr lang="cs-CZ" sz="4800" b="1" dirty="0" smtClean="0">
                <a:solidFill>
                  <a:schemeClr val="tx1"/>
                </a:solidFill>
              </a:rPr>
            </a:br>
            <a:r>
              <a:rPr lang="cs-CZ" sz="4800" b="1" dirty="0" smtClean="0">
                <a:solidFill>
                  <a:schemeClr val="tx1"/>
                </a:solidFill>
              </a:rPr>
              <a:t>            </a:t>
            </a:r>
            <a:endParaRPr lang="cs-CZ" sz="4800" b="1" dirty="0">
              <a:solidFill>
                <a:schemeClr val="tx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740" y="3969511"/>
            <a:ext cx="4983283" cy="266087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123455" y="2872444"/>
            <a:ext cx="3666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Český jazyk</a:t>
            </a:r>
            <a:endParaRPr lang="cs-CZ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6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18555" y="160064"/>
            <a:ext cx="6667913" cy="2013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u="sng" dirty="0" smtClean="0"/>
              <a:t>PROCVIČOVÁNÍ </a:t>
            </a:r>
            <a:r>
              <a:rPr lang="cs-CZ" sz="2800" u="sng" dirty="0" smtClean="0"/>
              <a:t>v pracovním sešitě + </a:t>
            </a:r>
            <a:r>
              <a:rPr lang="cs-CZ" sz="2800" u="sng" dirty="0" err="1" smtClean="0"/>
              <a:t>prac</a:t>
            </a:r>
            <a:r>
              <a:rPr lang="cs-CZ" sz="2800" u="sng" dirty="0" smtClean="0"/>
              <a:t>. list</a:t>
            </a:r>
          </a:p>
        </p:txBody>
      </p:sp>
      <p:cxnSp>
        <p:nvCxnSpPr>
          <p:cNvPr id="13" name="Přímá spojnice 12"/>
          <p:cNvCxnSpPr/>
          <p:nvPr/>
        </p:nvCxnSpPr>
        <p:spPr>
          <a:xfrm>
            <a:off x="8574657" y="6081623"/>
            <a:ext cx="1380226" cy="8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69343" y="2173856"/>
            <a:ext cx="67372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b="1" dirty="0" smtClean="0">
                <a:solidFill>
                  <a:srgbClr val="FF0000"/>
                </a:solidFill>
              </a:rPr>
              <a:t>úkol: pracovní sešit strana 68/ </a:t>
            </a:r>
            <a:r>
              <a:rPr lang="cs-CZ" b="1" dirty="0" err="1" smtClean="0">
                <a:solidFill>
                  <a:srgbClr val="FF0000"/>
                </a:solidFill>
              </a:rPr>
              <a:t>cv</a:t>
            </a:r>
            <a:r>
              <a:rPr lang="cs-CZ" b="1" dirty="0" smtClean="0">
                <a:solidFill>
                  <a:srgbClr val="FF0000"/>
                </a:solidFill>
              </a:rPr>
              <a:t>. 2a </a:t>
            </a:r>
            <a:r>
              <a:rPr lang="cs-CZ" dirty="0" smtClean="0"/>
              <a:t>– jen doplnit</a:t>
            </a:r>
          </a:p>
          <a:p>
            <a:endParaRPr lang="cs-CZ" dirty="0" smtClean="0"/>
          </a:p>
          <a:p>
            <a:r>
              <a:rPr lang="cs-CZ" b="1" dirty="0" smtClean="0">
                <a:solidFill>
                  <a:srgbClr val="FF0000"/>
                </a:solidFill>
              </a:rPr>
              <a:t>2. úkol: pracovní sešit strana 68/ </a:t>
            </a:r>
            <a:r>
              <a:rPr lang="cs-CZ" b="1" dirty="0" err="1" smtClean="0">
                <a:solidFill>
                  <a:srgbClr val="FF0000"/>
                </a:solidFill>
              </a:rPr>
              <a:t>cv</a:t>
            </a:r>
            <a:r>
              <a:rPr lang="cs-CZ" b="1" dirty="0" smtClean="0">
                <a:solidFill>
                  <a:srgbClr val="FF0000"/>
                </a:solidFill>
              </a:rPr>
              <a:t>. 1, 2</a:t>
            </a:r>
          </a:p>
          <a:p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3. úkol: pracovní list </a:t>
            </a:r>
            <a:r>
              <a:rPr lang="cs-CZ" dirty="0" smtClean="0"/>
              <a:t>– tvoření z podstatných jmen na přídavná jména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  - druhý sloupec pro dobrovolníky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  - pracovní list si můžeš vytisknout, nebo psát přes PC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67" y="1399082"/>
            <a:ext cx="4195441" cy="513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761" y="688522"/>
            <a:ext cx="8596668" cy="21594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 smtClean="0">
                <a:solidFill>
                  <a:srgbClr val="002060"/>
                </a:solidFill>
              </a:rPr>
              <a:t>Úterý 26.5.2020</a:t>
            </a:r>
            <a:r>
              <a:rPr lang="cs-CZ" sz="6000" b="1" dirty="0" smtClean="0">
                <a:solidFill>
                  <a:srgbClr val="92D050"/>
                </a:solidFill>
              </a:rPr>
              <a:t/>
            </a:r>
            <a:br>
              <a:rPr lang="cs-CZ" sz="6000" b="1" dirty="0" smtClean="0">
                <a:solidFill>
                  <a:srgbClr val="92D050"/>
                </a:solidFill>
              </a:rPr>
            </a:br>
            <a:r>
              <a:rPr lang="cs-CZ" sz="6000" b="1" dirty="0">
                <a:solidFill>
                  <a:srgbClr val="92D050"/>
                </a:solidFill>
              </a:rPr>
              <a:t/>
            </a:r>
            <a:br>
              <a:rPr lang="cs-CZ" sz="6000" b="1" dirty="0">
                <a:solidFill>
                  <a:srgbClr val="92D050"/>
                </a:solidFill>
              </a:rPr>
            </a:br>
            <a:r>
              <a:rPr lang="cs-CZ" b="1" dirty="0" smtClean="0">
                <a:solidFill>
                  <a:srgbClr val="92D050"/>
                </a:solidFill>
              </a:rPr>
              <a:t/>
            </a:r>
            <a:br>
              <a:rPr lang="cs-CZ" b="1" dirty="0" smtClean="0">
                <a:solidFill>
                  <a:srgbClr val="92D050"/>
                </a:solidFill>
              </a:rPr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52" y="3045123"/>
            <a:ext cx="3067050" cy="35433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527095" y="1924671"/>
            <a:ext cx="51510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MATEMATIKA</a:t>
            </a:r>
            <a:endParaRPr lang="cs-CZ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128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0129" y="161027"/>
            <a:ext cx="8341177" cy="1752599"/>
          </a:xfrm>
        </p:spPr>
        <p:txBody>
          <a:bodyPr/>
          <a:lstStyle/>
          <a:p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Procvičování: </a:t>
            </a: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sčítání a odčítání, desetinná čísla + úhel</a:t>
            </a:r>
            <a:endParaRPr lang="cs-CZ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26" y="1722407"/>
            <a:ext cx="6184572" cy="3746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rgbClr val="FF0000"/>
                </a:solidFill>
              </a:rPr>
              <a:t>1.Úkol: </a:t>
            </a:r>
            <a:r>
              <a:rPr lang="cs-CZ" dirty="0" smtClean="0">
                <a:solidFill>
                  <a:schemeClr val="tx1"/>
                </a:solidFill>
              </a:rPr>
              <a:t>sčítání, odčítání + desetinná čísla – pracovní list</a:t>
            </a:r>
          </a:p>
          <a:p>
            <a:pPr>
              <a:buAutoNum type="arabicPeriod"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rgbClr val="FF0000"/>
                </a:solidFill>
              </a:rPr>
              <a:t>2.Úkol: učebnice strana 72/</a:t>
            </a:r>
            <a:r>
              <a:rPr lang="cs-CZ" b="1" dirty="0" err="1" smtClean="0">
                <a:solidFill>
                  <a:srgbClr val="FF0000"/>
                </a:solidFill>
              </a:rPr>
              <a:t>cv</a:t>
            </a:r>
            <a:r>
              <a:rPr lang="cs-CZ" b="1" dirty="0" smtClean="0">
                <a:solidFill>
                  <a:srgbClr val="FF0000"/>
                </a:solidFill>
              </a:rPr>
              <a:t>. 2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       - kdo si nebude vědět rady, napiš, zavolej a zkusíme si společně vysvětlit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       - můžou vám pomoc hodiny, kde si ručičky můžete nastavit, nebo si to nakreslit a krásně uvidíte, o jaký úhel se bavíme</a:t>
            </a:r>
          </a:p>
          <a:p>
            <a:pPr>
              <a:buAutoNum type="arabicPeriod"/>
            </a:pPr>
            <a:endParaRPr lang="cs-CZ" dirty="0">
              <a:solidFill>
                <a:schemeClr val="tx1"/>
              </a:solidFill>
            </a:endParaRPr>
          </a:p>
          <a:p>
            <a:pPr>
              <a:buAutoNum type="arabicPeriod"/>
            </a:pPr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59" y="1913626"/>
            <a:ext cx="5351252" cy="401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6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89469" y="678611"/>
            <a:ext cx="8596668" cy="2780581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 smtClean="0">
                <a:solidFill>
                  <a:srgbClr val="92D050"/>
                </a:solidFill>
              </a:rPr>
              <a:t>středa 27.5.2020</a:t>
            </a:r>
            <a:br>
              <a:rPr lang="cs-CZ" sz="4800" b="1" dirty="0" smtClean="0">
                <a:solidFill>
                  <a:srgbClr val="92D050"/>
                </a:solidFill>
              </a:rPr>
            </a:br>
            <a:r>
              <a:rPr lang="cs-CZ" sz="4800" b="1" dirty="0" smtClean="0">
                <a:solidFill>
                  <a:srgbClr val="92D050"/>
                </a:solidFill>
              </a:rPr>
              <a:t/>
            </a:r>
            <a:br>
              <a:rPr lang="cs-CZ" sz="4800" b="1" dirty="0" smtClean="0">
                <a:solidFill>
                  <a:srgbClr val="92D050"/>
                </a:solidFill>
              </a:rPr>
            </a:br>
            <a:r>
              <a:rPr lang="cs-CZ" sz="4800" b="1" dirty="0" smtClean="0">
                <a:solidFill>
                  <a:schemeClr val="tx1"/>
                </a:solidFill>
              </a:rPr>
              <a:t>český jazyk</a:t>
            </a:r>
            <a:endParaRPr lang="cs-CZ" sz="48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56" y="3226279"/>
            <a:ext cx="2382042" cy="245852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211" y="3890513"/>
            <a:ext cx="5787228" cy="233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9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863197" y="452842"/>
            <a:ext cx="6452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u="sng" dirty="0" smtClean="0"/>
              <a:t>Přísudek slovesný a několikanásobný</a:t>
            </a:r>
            <a:endParaRPr lang="cs-CZ" sz="2800" b="1" u="sng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7695" y="1101241"/>
            <a:ext cx="307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Učebnice strana 127 a 128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5" y="1595752"/>
            <a:ext cx="11527180" cy="316966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60716" y="5124091"/>
            <a:ext cx="8911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PŘÍSUDEK – slovesný : Chlapec </a:t>
            </a:r>
            <a:r>
              <a:rPr lang="cs-CZ" b="1" dirty="0" smtClean="0"/>
              <a:t>vyskočil</a:t>
            </a:r>
            <a:r>
              <a:rPr lang="cs-CZ" dirty="0" smtClean="0"/>
              <a:t> na zeď. Seno </a:t>
            </a:r>
            <a:r>
              <a:rPr lang="cs-CZ" b="1" dirty="0" smtClean="0"/>
              <a:t>vonělo</a:t>
            </a:r>
            <a:r>
              <a:rPr lang="cs-CZ" dirty="0" smtClean="0"/>
              <a:t>. </a:t>
            </a:r>
            <a:r>
              <a:rPr lang="cs-CZ" b="1" dirty="0" smtClean="0"/>
              <a:t>Červenaly se </a:t>
            </a:r>
            <a:r>
              <a:rPr lang="cs-CZ" dirty="0" smtClean="0"/>
              <a:t>jahody.</a:t>
            </a:r>
          </a:p>
          <a:p>
            <a:r>
              <a:rPr lang="cs-CZ" dirty="0"/>
              <a:t> </a:t>
            </a:r>
            <a:r>
              <a:rPr lang="cs-CZ" dirty="0" smtClean="0"/>
              <a:t>             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- jmenný se sponou : Velryba </a:t>
            </a:r>
            <a:r>
              <a:rPr lang="cs-CZ" b="1" dirty="0" smtClean="0"/>
              <a:t>je savec</a:t>
            </a:r>
            <a:r>
              <a:rPr lang="cs-CZ" dirty="0" smtClean="0"/>
              <a:t>. Tomáš </a:t>
            </a:r>
            <a:r>
              <a:rPr lang="cs-CZ" b="1" dirty="0" smtClean="0"/>
              <a:t>není </a:t>
            </a:r>
            <a:r>
              <a:rPr lang="cs-CZ" dirty="0" smtClean="0"/>
              <a:t>nikde </a:t>
            </a:r>
            <a:r>
              <a:rPr lang="cs-CZ" b="1" dirty="0" smtClean="0"/>
              <a:t>vidět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79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70936" y="4318107"/>
            <a:ext cx="8013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1.úkol : uč. strana 128/</a:t>
            </a:r>
            <a:r>
              <a:rPr lang="cs-CZ" sz="2400" dirty="0" err="1" smtClean="0">
                <a:solidFill>
                  <a:srgbClr val="FF0000"/>
                </a:solidFill>
              </a:rPr>
              <a:t>cv</a:t>
            </a:r>
            <a:r>
              <a:rPr lang="cs-CZ" sz="2400" dirty="0" smtClean="0">
                <a:solidFill>
                  <a:srgbClr val="FF0000"/>
                </a:solidFill>
              </a:rPr>
              <a:t>. 2</a:t>
            </a:r>
          </a:p>
          <a:p>
            <a:endParaRPr lang="cs-CZ" sz="2400" dirty="0" smtClean="0">
              <a:solidFill>
                <a:srgbClr val="FF0000"/>
              </a:solidFill>
            </a:endParaRPr>
          </a:p>
          <a:p>
            <a:r>
              <a:rPr lang="cs-CZ" sz="2400" dirty="0" smtClean="0">
                <a:solidFill>
                  <a:srgbClr val="FF0000"/>
                </a:solidFill>
              </a:rPr>
              <a:t>2. úkol </a:t>
            </a:r>
            <a:r>
              <a:rPr lang="cs-CZ" sz="2400" dirty="0" smtClean="0"/>
              <a:t>: </a:t>
            </a:r>
            <a:r>
              <a:rPr lang="cs-CZ" sz="2400" dirty="0" smtClean="0">
                <a:solidFill>
                  <a:srgbClr val="FF0000"/>
                </a:solidFill>
              </a:rPr>
              <a:t>Pracovní sešit strana 67/ </a:t>
            </a:r>
            <a:r>
              <a:rPr lang="cs-CZ" sz="2400" dirty="0" err="1" smtClean="0">
                <a:solidFill>
                  <a:srgbClr val="FF0000"/>
                </a:solidFill>
              </a:rPr>
              <a:t>cv</a:t>
            </a:r>
            <a:r>
              <a:rPr lang="cs-CZ" sz="2400" dirty="0" smtClean="0">
                <a:solidFill>
                  <a:srgbClr val="FF0000"/>
                </a:solidFill>
              </a:rPr>
              <a:t>. 1a </a:t>
            </a:r>
            <a:r>
              <a:rPr lang="cs-CZ" sz="2400" dirty="0" smtClean="0"/>
              <a:t>–přísudek jmenný – dole</a:t>
            </a:r>
          </a:p>
          <a:p>
            <a:endParaRPr lang="cs-CZ" sz="2400" dirty="0"/>
          </a:p>
          <a:p>
            <a:r>
              <a:rPr lang="cs-CZ" sz="2400" dirty="0" smtClean="0">
                <a:solidFill>
                  <a:srgbClr val="FF0000"/>
                </a:solidFill>
              </a:rPr>
              <a:t>3. úkol </a:t>
            </a:r>
            <a:r>
              <a:rPr lang="cs-CZ" sz="2400" dirty="0" smtClean="0"/>
              <a:t>: pracovní list 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6" y="146941"/>
            <a:ext cx="10058400" cy="30953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90113" y="3416060"/>
            <a:ext cx="9264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Přísudek několikanásobný: </a:t>
            </a:r>
            <a:r>
              <a:rPr lang="cs-CZ" dirty="0" smtClean="0"/>
              <a:t>Husy </a:t>
            </a:r>
            <a:r>
              <a:rPr lang="cs-CZ" i="1" dirty="0" smtClean="0"/>
              <a:t>kejhají </a:t>
            </a:r>
            <a:r>
              <a:rPr lang="cs-CZ" dirty="0" smtClean="0"/>
              <a:t>a </a:t>
            </a:r>
            <a:r>
              <a:rPr lang="cs-CZ" i="1" dirty="0" smtClean="0"/>
              <a:t>štěbetají</a:t>
            </a:r>
            <a:r>
              <a:rPr lang="cs-CZ" dirty="0" smtClean="0"/>
              <a:t>.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          Koruny stromů </a:t>
            </a:r>
            <a:r>
              <a:rPr lang="cs-CZ" i="1" dirty="0" smtClean="0"/>
              <a:t>se kymácejí</a:t>
            </a:r>
            <a:r>
              <a:rPr lang="cs-CZ" dirty="0" smtClean="0"/>
              <a:t>, </a:t>
            </a:r>
            <a:r>
              <a:rPr lang="cs-CZ" i="1" dirty="0" smtClean="0"/>
              <a:t>naklánějí</a:t>
            </a:r>
            <a:r>
              <a:rPr lang="cs-CZ" dirty="0" smtClean="0"/>
              <a:t> a </a:t>
            </a:r>
            <a:r>
              <a:rPr lang="cs-CZ" i="1" dirty="0" smtClean="0"/>
              <a:t>ohýbají</a:t>
            </a:r>
            <a:r>
              <a:rPr lang="cs-CZ" dirty="0" smtClean="0"/>
              <a:t>. </a:t>
            </a:r>
            <a:endParaRPr lang="cs-CZ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1552755" y="2277374"/>
            <a:ext cx="7090913" cy="28467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68" y="3416060"/>
            <a:ext cx="3123739" cy="331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93" y="2557395"/>
            <a:ext cx="6477000" cy="364807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876227" y="1202744"/>
            <a:ext cx="4023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MATEMATIKA</a:t>
            </a:r>
            <a:endParaRPr lang="cs-CZ" sz="5400" b="0" cap="none" spc="0" dirty="0">
              <a:ln w="0"/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94255" y="111023"/>
            <a:ext cx="4740055" cy="1320800"/>
          </a:xfrm>
        </p:spPr>
        <p:txBody>
          <a:bodyPr/>
          <a:lstStyle/>
          <a:p>
            <a:pPr algn="l"/>
            <a:r>
              <a:rPr lang="cs-CZ" dirty="0" smtClean="0"/>
              <a:t>           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středa 27.5.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3760" y="245854"/>
            <a:ext cx="6158693" cy="703052"/>
          </a:xfrm>
        </p:spPr>
        <p:txBody>
          <a:bodyPr/>
          <a:lstStyle/>
          <a:p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Procvičování: úhly + </a:t>
            </a:r>
            <a:r>
              <a:rPr lang="cs-CZ" dirty="0" err="1" smtClean="0">
                <a:solidFill>
                  <a:schemeClr val="accent4">
                    <a:lumMod val="75000"/>
                  </a:schemeClr>
                </a:solidFill>
              </a:rPr>
              <a:t>alfbook</a:t>
            </a:r>
            <a:endParaRPr lang="cs-CZ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6175" y="1173193"/>
            <a:ext cx="104977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2000" b="1" dirty="0" smtClean="0">
                <a:solidFill>
                  <a:srgbClr val="FF0000"/>
                </a:solidFill>
              </a:rPr>
              <a:t>Úkol : učebnice strana 72/</a:t>
            </a:r>
            <a:r>
              <a:rPr lang="cs-CZ" sz="2000" b="1" dirty="0" err="1" smtClean="0">
                <a:solidFill>
                  <a:srgbClr val="FF0000"/>
                </a:solidFill>
              </a:rPr>
              <a:t>cv</a:t>
            </a:r>
            <a:r>
              <a:rPr lang="cs-CZ" sz="2000" b="1" dirty="0" smtClean="0">
                <a:solidFill>
                  <a:srgbClr val="FF0000"/>
                </a:solidFill>
              </a:rPr>
              <a:t>. 3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                                        </a:t>
            </a:r>
            <a:r>
              <a:rPr lang="cs-CZ" sz="2000" b="1" dirty="0" err="1" smtClean="0">
                <a:solidFill>
                  <a:srgbClr val="FF0000"/>
                </a:solidFill>
              </a:rPr>
              <a:t>cv</a:t>
            </a:r>
            <a:r>
              <a:rPr lang="cs-CZ" sz="2000" b="1" dirty="0" smtClean="0">
                <a:solidFill>
                  <a:srgbClr val="FF0000"/>
                </a:solidFill>
              </a:rPr>
              <a:t>. 4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                                        </a:t>
            </a:r>
            <a:r>
              <a:rPr lang="cs-CZ" sz="2000" b="1" dirty="0" err="1" smtClean="0">
                <a:solidFill>
                  <a:srgbClr val="FF0000"/>
                </a:solidFill>
              </a:rPr>
              <a:t>cv</a:t>
            </a:r>
            <a:r>
              <a:rPr lang="cs-CZ" sz="2000" b="1" dirty="0" smtClean="0">
                <a:solidFill>
                  <a:srgbClr val="FF0000"/>
                </a:solidFill>
              </a:rPr>
              <a:t>. 5</a:t>
            </a:r>
            <a:r>
              <a:rPr lang="cs-CZ" sz="2000" b="1" dirty="0" smtClean="0"/>
              <a:t> můžeš zkusit s rodiči/se sourozence, s domácím mazlíčkem (PS: Točíte opatrně, zejména Bětko, prosím</a:t>
            </a:r>
            <a:r>
              <a:rPr lang="cs-CZ" sz="2000" b="1" dirty="0" smtClean="0">
                <a:sym typeface="Wingdings" panose="05000000000000000000" pitchFamily="2" charset="2"/>
              </a:rPr>
              <a:t>)</a:t>
            </a:r>
          </a:p>
          <a:p>
            <a:endParaRPr lang="cs-CZ" sz="2000" b="1" dirty="0">
              <a:sym typeface="Wingdings" panose="05000000000000000000" pitchFamily="2" charset="2"/>
            </a:endParaRPr>
          </a:p>
          <a:p>
            <a:endParaRPr lang="cs-CZ" sz="2000" b="1" dirty="0" smtClean="0">
              <a:sym typeface="Wingdings" panose="05000000000000000000" pitchFamily="2" charset="2"/>
            </a:endParaRPr>
          </a:p>
          <a:p>
            <a:r>
              <a:rPr lang="cs-CZ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2. úkol: </a:t>
            </a:r>
            <a:r>
              <a:rPr lang="cs-CZ" sz="2000" b="1" dirty="0" err="1" smtClean="0">
                <a:sym typeface="Wingdings" panose="05000000000000000000" pitchFamily="2" charset="2"/>
              </a:rPr>
              <a:t>Alfbook</a:t>
            </a:r>
            <a:r>
              <a:rPr lang="cs-CZ" sz="2000" b="1" dirty="0" smtClean="0">
                <a:sym typeface="Wingdings" panose="05000000000000000000" pitchFamily="2" charset="2"/>
              </a:rPr>
              <a:t> – velká čísla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5" y="3644249"/>
            <a:ext cx="5511930" cy="267853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54" y="2914532"/>
            <a:ext cx="4951285" cy="33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6431" y="1329904"/>
            <a:ext cx="11192472" cy="214654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1. úkol: </a:t>
            </a:r>
            <a:r>
              <a:rPr lang="cs-CZ" dirty="0" err="1" smtClean="0"/>
              <a:t>Alfbook</a:t>
            </a:r>
            <a:r>
              <a:rPr lang="cs-CZ" dirty="0" smtClean="0"/>
              <a:t> </a:t>
            </a:r>
            <a:r>
              <a:rPr lang="cs-CZ" dirty="0"/>
              <a:t>- Project 1 - </a:t>
            </a:r>
            <a:r>
              <a:rPr lang="cs-CZ" dirty="0" err="1"/>
              <a:t>How</a:t>
            </a:r>
            <a:r>
              <a:rPr lang="cs-CZ" dirty="0"/>
              <a:t> do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spell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? </a:t>
            </a:r>
            <a:r>
              <a:rPr lang="cs-CZ" dirty="0" smtClean="0"/>
              <a:t>– POVINNÉ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2. úkol: </a:t>
            </a:r>
            <a:r>
              <a:rPr lang="cs-CZ" dirty="0" err="1" smtClean="0"/>
              <a:t>Wocabee</a:t>
            </a:r>
            <a:r>
              <a:rPr lang="cs-CZ" dirty="0" smtClean="0"/>
              <a:t> </a:t>
            </a:r>
            <a:r>
              <a:rPr lang="cs-CZ" dirty="0"/>
              <a:t>- POVINNÉ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3.úkol : pro dobrovolníky: </a:t>
            </a:r>
            <a:r>
              <a:rPr lang="cs-CZ" dirty="0" smtClean="0"/>
              <a:t>Napiš 10</a:t>
            </a:r>
            <a:r>
              <a:rPr lang="cs-CZ" dirty="0"/>
              <a:t> přídavných jmen česky a jejich první,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druhý </a:t>
            </a:r>
            <a:r>
              <a:rPr lang="cs-CZ" dirty="0"/>
              <a:t>a třetí stupeň anglicky, například - velký - big - </a:t>
            </a:r>
            <a:r>
              <a:rPr lang="cs-CZ" dirty="0" err="1"/>
              <a:t>bigger</a:t>
            </a:r>
            <a:r>
              <a:rPr lang="cs-CZ" dirty="0"/>
              <a:t> 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biggest</a:t>
            </a:r>
            <a:r>
              <a:rPr lang="cs-CZ" dirty="0"/>
              <a:t> </a:t>
            </a:r>
            <a:r>
              <a:rPr lang="cs-CZ" dirty="0" smtClean="0"/>
              <a:t>– </a:t>
            </a:r>
          </a:p>
          <a:p>
            <a:pPr marL="0" indent="0">
              <a:buNone/>
            </a:pPr>
            <a:r>
              <a:rPr lang="cs-CZ" dirty="0" smtClean="0"/>
              <a:t>DOBROVOLNÉ</a:t>
            </a:r>
            <a:r>
              <a:rPr lang="cs-CZ" dirty="0"/>
              <a:t>, NA JEDNIČKU. 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938734" y="206241"/>
            <a:ext cx="58343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ANGLICKÝ JAZYK</a:t>
            </a:r>
            <a:endParaRPr lang="cs-CZ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9" y="3101576"/>
            <a:ext cx="7859222" cy="35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0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446092" cy="1320800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0070C0"/>
                </a:solidFill>
              </a:rPr>
              <a:t>Čtvrtek 28.5.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699157" y="2268595"/>
            <a:ext cx="49272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Český jazyk</a:t>
            </a:r>
            <a:endParaRPr lang="cs-CZ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291" y="3287237"/>
            <a:ext cx="4839059" cy="350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0519" y="264543"/>
            <a:ext cx="8596668" cy="1320800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Procvičování: </a:t>
            </a:r>
            <a:r>
              <a:rPr lang="cs-CZ" sz="3200" dirty="0" smtClean="0">
                <a:solidFill>
                  <a:srgbClr val="0070C0"/>
                </a:solidFill>
              </a:rPr>
              <a:t>velká a malá písmena + přísudek rozvinutý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2881" y="1585343"/>
            <a:ext cx="8975624" cy="3880773"/>
          </a:xfrm>
        </p:spPr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</a:rPr>
              <a:t>1. úkol: </a:t>
            </a:r>
            <a:r>
              <a:rPr lang="cs-CZ" dirty="0" smtClean="0"/>
              <a:t>pravopisné jevy (oranžový sešit) </a:t>
            </a:r>
            <a:r>
              <a:rPr lang="cs-CZ" dirty="0" smtClean="0">
                <a:solidFill>
                  <a:srgbClr val="FF0000"/>
                </a:solidFill>
              </a:rPr>
              <a:t>strana 11/ první sloupec </a:t>
            </a:r>
            <a:r>
              <a:rPr lang="cs-CZ" dirty="0" smtClean="0"/>
              <a:t>+ 2.sloupec pro dobrovolníky</a:t>
            </a:r>
          </a:p>
          <a:p>
            <a:endParaRPr lang="cs-CZ" dirty="0"/>
          </a:p>
          <a:p>
            <a:r>
              <a:rPr lang="cs-CZ" dirty="0" smtClean="0">
                <a:solidFill>
                  <a:srgbClr val="FF0000"/>
                </a:solidFill>
              </a:rPr>
              <a:t>2. úkol: </a:t>
            </a:r>
            <a:r>
              <a:rPr lang="cs-CZ" dirty="0" smtClean="0"/>
              <a:t>Rozvinutý přísudek (další strana)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0" y="3448125"/>
            <a:ext cx="10058400" cy="30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71892" y="228273"/>
            <a:ext cx="8596668" cy="1479758"/>
          </a:xfrm>
        </p:spPr>
        <p:txBody>
          <a:bodyPr/>
          <a:lstStyle/>
          <a:p>
            <a:r>
              <a:rPr lang="cs-CZ" sz="2000" b="1" u="sng" dirty="0" smtClean="0">
                <a:solidFill>
                  <a:srgbClr val="FF0000"/>
                </a:solidFill>
              </a:rPr>
              <a:t>Učebnice strana 129/</a:t>
            </a:r>
            <a:r>
              <a:rPr lang="cs-CZ" sz="2000" b="1" u="sng" dirty="0" err="1" smtClean="0">
                <a:solidFill>
                  <a:srgbClr val="FF0000"/>
                </a:solidFill>
              </a:rPr>
              <a:t>cv</a:t>
            </a:r>
            <a:r>
              <a:rPr lang="cs-CZ" sz="2000" b="1" u="sng" dirty="0" smtClean="0">
                <a:solidFill>
                  <a:srgbClr val="FF0000"/>
                </a:solidFill>
              </a:rPr>
              <a:t>. 2 </a:t>
            </a:r>
            <a:r>
              <a:rPr lang="cs-CZ" dirty="0" smtClean="0"/>
              <a:t>– píšeme do </a:t>
            </a:r>
            <a:r>
              <a:rPr lang="cs-CZ" dirty="0" err="1" smtClean="0"/>
              <a:t>Sš</a:t>
            </a:r>
            <a:endParaRPr lang="cs-CZ" dirty="0" smtClean="0"/>
          </a:p>
          <a:p>
            <a:r>
              <a:rPr lang="cs-CZ" dirty="0" smtClean="0"/>
              <a:t>Pozn.: Opiš první větu a zkus udělat rozbor, pak napíšeš další větu, ať máš prostor, vyznač základní skladební dvojice, rozvinutý přísudek a podmět (níže ti pomůže pomůcka)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006" y="2025141"/>
            <a:ext cx="536494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419819"/>
            <a:ext cx="3394334" cy="623977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Čtvrtek 28.5.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811324" y="1751010"/>
            <a:ext cx="55390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Matematika</a:t>
            </a:r>
            <a:endParaRPr lang="cs-CZ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74" y="2855969"/>
            <a:ext cx="6133381" cy="400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2941" y="255917"/>
            <a:ext cx="8596668" cy="701615"/>
          </a:xfrm>
        </p:spPr>
        <p:txBody>
          <a:bodyPr/>
          <a:lstStyle/>
          <a:p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Slovní úlohy + rýsování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275" y="1056408"/>
            <a:ext cx="10299940" cy="5585932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</a:rPr>
              <a:t>1. úkol: slovní úlohy 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(zápis, jak jsi na to přišel + odpověď)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rgbClr val="00B0F0"/>
                </a:solidFill>
              </a:rPr>
              <a:t>A, Karel měl přečíst 3 knihy. Jedna měla 127 stran, druhá 158 a třetí 274 stran. Všechny knihy měl přečíst za 4 týdny. Kolik stran musí přečíst každý den?</a:t>
            </a:r>
          </a:p>
          <a:p>
            <a:endParaRPr lang="cs-CZ" dirty="0">
              <a:solidFill>
                <a:srgbClr val="00B0F0"/>
              </a:solidFill>
            </a:endParaRPr>
          </a:p>
          <a:p>
            <a:endParaRPr lang="cs-CZ" dirty="0" smtClean="0">
              <a:solidFill>
                <a:srgbClr val="00B0F0"/>
              </a:solidFill>
            </a:endParaRPr>
          </a:p>
          <a:p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B, Kolik cm stuhy bude potřebovat maminka na obšití ubrusu tvaru čtverce o straně délky 150 cm? Kolik za ní zaplatí, jestliže 1 m stuhy stojí 8 Kč?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endParaRPr lang="cs-CZ" dirty="0">
              <a:solidFill>
                <a:srgbClr val="00B0F0"/>
              </a:solidFill>
            </a:endParaRPr>
          </a:p>
          <a:p>
            <a:r>
              <a:rPr lang="cs-CZ" sz="2000" b="1" dirty="0" smtClean="0">
                <a:solidFill>
                  <a:srgbClr val="FF0000"/>
                </a:solidFill>
              </a:rPr>
              <a:t>2. úkol 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rýsování na další straně</a:t>
            </a:r>
          </a:p>
        </p:txBody>
      </p:sp>
    </p:spTree>
    <p:extLst>
      <p:ext uri="{BB962C8B-B14F-4D97-AF65-F5344CB8AC3E}">
        <p14:creationId xmlns:p14="http://schemas.microsoft.com/office/powerpoint/2010/main" val="7923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7387" y="1889085"/>
            <a:ext cx="8596668" cy="3880773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Zadání: 1. </a:t>
            </a:r>
            <a:r>
              <a:rPr lang="cs-CZ" dirty="0">
                <a:solidFill>
                  <a:srgbClr val="7030A0"/>
                </a:solidFill>
              </a:rPr>
              <a:t>Sestroj trojúhelník ABC o stranách : a= 49cm, b = 36 cm, c= 41 cm</a:t>
            </a: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: 2.  </a:t>
            </a:r>
            <a:r>
              <a:rPr lang="cs-CZ" dirty="0">
                <a:solidFill>
                  <a:srgbClr val="7030A0"/>
                </a:solidFill>
              </a:rPr>
              <a:t>Změř velikosti jeho úhlů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(rada: kde je bod A, tak je úhel </a:t>
            </a:r>
            <a:r>
              <a:rPr lang="el-GR" b="1" dirty="0"/>
              <a:t>α</a:t>
            </a:r>
            <a:r>
              <a:rPr lang="cs-CZ" b="1" dirty="0"/>
              <a:t> (alfa), </a:t>
            </a:r>
            <a:r>
              <a:rPr lang="cs-CZ" dirty="0"/>
              <a:t>bod B</a:t>
            </a:r>
            <a:r>
              <a:rPr lang="cs-CZ" b="1" dirty="0"/>
              <a:t> </a:t>
            </a:r>
            <a:r>
              <a:rPr lang="el-GR" b="1" dirty="0"/>
              <a:t>β</a:t>
            </a:r>
            <a:r>
              <a:rPr lang="cs-CZ" b="1" dirty="0"/>
              <a:t> (beta), </a:t>
            </a:r>
            <a:r>
              <a:rPr lang="cs-CZ" dirty="0"/>
              <a:t>bod C </a:t>
            </a:r>
            <a:r>
              <a:rPr lang="el-GR" b="1" dirty="0"/>
              <a:t>γ</a:t>
            </a:r>
            <a:r>
              <a:rPr lang="cs-CZ" b="1" dirty="0"/>
              <a:t> </a:t>
            </a:r>
            <a:r>
              <a:rPr lang="cs-CZ" dirty="0"/>
              <a:t>(gama) , takže napíšeš : </a:t>
            </a:r>
            <a:r>
              <a:rPr lang="el-GR" b="1" dirty="0"/>
              <a:t>α</a:t>
            </a:r>
            <a:r>
              <a:rPr lang="cs-CZ" b="1" dirty="0"/>
              <a:t> = 15 </a:t>
            </a:r>
            <a:r>
              <a:rPr lang="cs-CZ" sz="2400" dirty="0"/>
              <a:t>°, </a:t>
            </a:r>
            <a:r>
              <a:rPr lang="el-GR" b="1" dirty="0"/>
              <a:t>β</a:t>
            </a:r>
            <a:r>
              <a:rPr lang="cs-CZ" b="1" dirty="0"/>
              <a:t> = ………..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: 3. </a:t>
            </a:r>
            <a:r>
              <a:rPr lang="cs-CZ" dirty="0">
                <a:solidFill>
                  <a:srgbClr val="7030A0"/>
                </a:solidFill>
              </a:rPr>
              <a:t>zjisti součet všech tří úhlů trojúhelníku ABC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388" y="3060539"/>
            <a:ext cx="4688250" cy="35923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2" y="368926"/>
            <a:ext cx="10059272" cy="127417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91912" y="4459857"/>
            <a:ext cx="5351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Nezapomeň na náčrtek, pozor, jak se zapisují strany, mrkni na obrázek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79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rgbClr val="92D050"/>
                </a:solidFill>
              </a:rPr>
              <a:t>        </a:t>
            </a:r>
            <a:r>
              <a:rPr lang="cs-CZ" sz="6000" b="1" dirty="0" smtClean="0">
                <a:solidFill>
                  <a:srgbClr val="92D050"/>
                </a:solidFill>
              </a:rPr>
              <a:t>Pátek 29.5.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                                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275219" y="1765235"/>
            <a:ext cx="3522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český jazyk</a:t>
            </a:r>
            <a:endParaRPr lang="cs-CZ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37" y="3053752"/>
            <a:ext cx="4382431" cy="30450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875" y="3844200"/>
            <a:ext cx="38100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443" y="332117"/>
            <a:ext cx="10018713" cy="1229264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Procvičování: tvoření přídavných jmen, slovní spojení + </a:t>
            </a:r>
            <a:r>
              <a:rPr lang="cs-CZ" b="1" dirty="0" err="1" smtClean="0">
                <a:solidFill>
                  <a:schemeClr val="accent5">
                    <a:lumMod val="75000"/>
                  </a:schemeClr>
                </a:solidFill>
              </a:rPr>
              <a:t>alfbook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 - skladba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74454" y="2027207"/>
            <a:ext cx="69960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úkol </a:t>
            </a:r>
            <a:r>
              <a:rPr lang="cs-CZ" sz="2400" dirty="0" smtClean="0"/>
              <a:t>– učebnice strana 129/</a:t>
            </a:r>
            <a:r>
              <a:rPr lang="cs-CZ" sz="2400" dirty="0" err="1" smtClean="0"/>
              <a:t>cv</a:t>
            </a:r>
            <a:r>
              <a:rPr lang="cs-CZ" sz="2400" dirty="0" smtClean="0"/>
              <a:t>. 5</a:t>
            </a:r>
          </a:p>
          <a:p>
            <a:r>
              <a:rPr lang="cs-CZ" sz="2400" dirty="0" smtClean="0"/>
              <a:t>             -píšeme do SŠ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      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2. úkol: </a:t>
            </a:r>
            <a:r>
              <a:rPr lang="cs-CZ" sz="2400" dirty="0" err="1" smtClean="0"/>
              <a:t>alfbook</a:t>
            </a:r>
            <a:r>
              <a:rPr lang="cs-CZ" sz="2400" dirty="0" smtClean="0"/>
              <a:t> – skladba – věta a základní větné členy</a:t>
            </a:r>
          </a:p>
          <a:p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74" y="3573409"/>
            <a:ext cx="5501548" cy="32205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48" y="3898014"/>
            <a:ext cx="4475178" cy="27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6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8373" y="343772"/>
            <a:ext cx="3958956" cy="1752599"/>
          </a:xfrm>
        </p:spPr>
        <p:txBody>
          <a:bodyPr>
            <a:normAutofit/>
          </a:bodyPr>
          <a:lstStyle/>
          <a:p>
            <a:pPr algn="l"/>
            <a:r>
              <a:rPr lang="cs-CZ" sz="5400" b="1" dirty="0" smtClean="0">
                <a:solidFill>
                  <a:schemeClr val="accent2">
                    <a:lumMod val="75000"/>
                  </a:schemeClr>
                </a:solidFill>
              </a:rPr>
              <a:t>Pátek 29.5.                       </a:t>
            </a:r>
            <a:endParaRPr lang="cs-CZ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776521" y="1547867"/>
            <a:ext cx="44789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matematika</a:t>
            </a:r>
            <a:endParaRPr lang="cs-CZ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2" y="2893891"/>
            <a:ext cx="5412985" cy="36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7938" y="316302"/>
            <a:ext cx="9018756" cy="1320800"/>
          </a:xfrm>
        </p:spPr>
        <p:txBody>
          <a:bodyPr/>
          <a:lstStyle/>
          <a:p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Procvičování: písemné násobení + značení úhlů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2277" y="2091578"/>
            <a:ext cx="6603360" cy="301526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1. úkol – písemné násobení –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napiš do SŠ – pod sebe a vypočítej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    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2 234 * 316,       6642 </a:t>
            </a: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*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841,      7780 </a:t>
            </a: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*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208</a:t>
            </a:r>
          </a:p>
          <a:p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b="1" dirty="0" smtClean="0">
                <a:solidFill>
                  <a:srgbClr val="FF0000"/>
                </a:solidFill>
              </a:rPr>
              <a:t>2</a:t>
            </a:r>
            <a:r>
              <a:rPr lang="cs-CZ" sz="2000" b="1" dirty="0">
                <a:solidFill>
                  <a:srgbClr val="FF0000"/>
                </a:solidFill>
              </a:rPr>
              <a:t>. úkol </a:t>
            </a:r>
            <a:r>
              <a:rPr lang="cs-CZ" dirty="0">
                <a:solidFill>
                  <a:srgbClr val="00B0F0"/>
                </a:solidFill>
              </a:rPr>
              <a:t>: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práce s pracovním listem – vyznačení úhlu + počítání 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příkladů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85" y="2458528"/>
            <a:ext cx="4767094" cy="38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7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21739" y="2316193"/>
            <a:ext cx="4856104" cy="789317"/>
          </a:xfrm>
        </p:spPr>
        <p:txBody>
          <a:bodyPr/>
          <a:lstStyle/>
          <a:p>
            <a:r>
              <a:rPr lang="cs-CZ" b="1" dirty="0" smtClean="0">
                <a:solidFill>
                  <a:schemeClr val="accent5">
                    <a:lumMod val="50000"/>
                  </a:schemeClr>
                </a:solidFill>
              </a:rPr>
              <a:t>VLASTIVĚDA</a:t>
            </a:r>
            <a:endParaRPr lang="cs-CZ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47313" y="1127185"/>
            <a:ext cx="6435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Pracovní listy, které nalezneš v příloze v mailu.</a:t>
            </a:r>
          </a:p>
          <a:p>
            <a:endParaRPr lang="cs-CZ" dirty="0"/>
          </a:p>
          <a:p>
            <a:r>
              <a:rPr lang="cs-CZ" dirty="0" smtClean="0"/>
              <a:t>Téma: kostra, dýchací a trávicí soustava.</a:t>
            </a:r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983097" y="337868"/>
            <a:ext cx="4856104" cy="7893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 smtClean="0">
                <a:solidFill>
                  <a:schemeClr val="accent5">
                    <a:lumMod val="50000"/>
                  </a:schemeClr>
                </a:solidFill>
              </a:rPr>
              <a:t>PŘÍRODOVĚDA</a:t>
            </a:r>
            <a:endParaRPr lang="cs-CZ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1" y="3964518"/>
            <a:ext cx="4386946" cy="26359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91" y="3765881"/>
            <a:ext cx="5113360" cy="278649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70936" y="2909523"/>
            <a:ext cx="8468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Vyplnit libovolný test, který se týká kraje ČR, pokud máš 80% - je splněno</a:t>
            </a:r>
          </a:p>
          <a:p>
            <a:r>
              <a:rPr lang="cs-CZ" dirty="0" smtClean="0"/>
              <a:t>Chceš – </a:t>
            </a:r>
            <a:r>
              <a:rPr lang="cs-CZ" dirty="0" err="1" smtClean="0"/>
              <a:t>li</a:t>
            </a:r>
            <a:r>
              <a:rPr lang="cs-CZ" dirty="0" smtClean="0"/>
              <a:t> udělat paní učitelce Zuzce radost, máš chuť, tak můžeš zkusit více krajů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548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85239" y="323490"/>
            <a:ext cx="10018713" cy="3575649"/>
          </a:xfrm>
        </p:spPr>
        <p:txBody>
          <a:bodyPr>
            <a:normAutofit/>
          </a:bodyPr>
          <a:lstStyle/>
          <a:p>
            <a:r>
              <a:rPr lang="cs-CZ" b="1" u="sng" dirty="0" smtClean="0">
                <a:solidFill>
                  <a:srgbClr val="00B0F0"/>
                </a:solidFill>
              </a:rPr>
              <a:t>Mám vše splněné. Odpočívám, užívám si klidu, čeká nás víkend</a:t>
            </a:r>
            <a:br>
              <a:rPr lang="cs-CZ" b="1" u="sng" dirty="0" smtClean="0">
                <a:solidFill>
                  <a:srgbClr val="00B0F0"/>
                </a:solidFill>
              </a:rPr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Nové učivo na další týden pošlu v pondělí.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77" y="3036498"/>
            <a:ext cx="3557470" cy="35646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043" y="2873854"/>
            <a:ext cx="3742606" cy="372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221" y="690113"/>
            <a:ext cx="8596668" cy="4088921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 smtClean="0"/>
              <a:t>Pondělí 25.5.2020</a:t>
            </a:r>
            <a:r>
              <a:rPr lang="cs-CZ" sz="5400" b="1" dirty="0">
                <a:solidFill>
                  <a:schemeClr val="tx1"/>
                </a:solidFill>
              </a:rPr>
              <a:t/>
            </a:r>
            <a:br>
              <a:rPr lang="cs-CZ" sz="5400" b="1" dirty="0">
                <a:solidFill>
                  <a:schemeClr val="tx1"/>
                </a:solidFill>
              </a:rPr>
            </a:br>
            <a:r>
              <a:rPr lang="cs-CZ" sz="5400" b="1" dirty="0">
                <a:solidFill>
                  <a:schemeClr val="tx1"/>
                </a:solidFill>
              </a:rPr>
              <a:t/>
            </a:r>
            <a:br>
              <a:rPr lang="cs-CZ" sz="5400" b="1" dirty="0">
                <a:solidFill>
                  <a:schemeClr val="tx1"/>
                </a:solidFill>
              </a:rPr>
            </a:br>
            <a:endParaRPr lang="cs-CZ" sz="5400" dirty="0"/>
          </a:p>
        </p:txBody>
      </p:sp>
      <p:sp>
        <p:nvSpPr>
          <p:cNvPr id="3" name="Obdélník 2"/>
          <p:cNvSpPr/>
          <p:nvPr/>
        </p:nvSpPr>
        <p:spPr>
          <a:xfrm>
            <a:off x="3667584" y="2190957"/>
            <a:ext cx="3666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Český jazyk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732" y="3554235"/>
            <a:ext cx="2002091" cy="28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4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19509" y="129398"/>
            <a:ext cx="71599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0" cap="none" spc="0" dirty="0" smtClean="0">
                <a:ln w="0"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Podmět rozvinutý</a:t>
            </a:r>
            <a:endParaRPr lang="cs-CZ" sz="5400" b="0" cap="none" spc="0" dirty="0">
              <a:ln w="0">
                <a:solidFill>
                  <a:srgbClr val="00B0F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8740" y="1272068"/>
            <a:ext cx="8596668" cy="388077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Učebnice strana 126 </a:t>
            </a:r>
            <a:r>
              <a:rPr lang="cs-CZ" dirty="0" smtClean="0"/>
              <a:t>– modrý rámeček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" y="1784645"/>
            <a:ext cx="10058400" cy="175953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0166" y="3830128"/>
            <a:ext cx="9045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Podmět je LUCKA </a:t>
            </a:r>
            <a:r>
              <a:rPr lang="cs-CZ" dirty="0" smtClean="0"/>
              <a:t>– toto slovo je rozvinuté o další členy – jaká/čí ? Lucka? = sestra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                                                     - jaká sestra? = malá</a:t>
            </a:r>
          </a:p>
          <a:p>
            <a:endParaRPr lang="cs-CZ" dirty="0"/>
          </a:p>
          <a:p>
            <a:r>
              <a:rPr lang="cs-CZ" dirty="0" smtClean="0"/>
              <a:t>Může se značit – Malá sestra Lucka si vzala ………..</a:t>
            </a:r>
            <a:endParaRPr lang="cs-CZ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3252158" y="4977442"/>
            <a:ext cx="6383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Volný tvar 8"/>
          <p:cNvSpPr/>
          <p:nvPr/>
        </p:nvSpPr>
        <p:spPr>
          <a:xfrm>
            <a:off x="2772805" y="5046453"/>
            <a:ext cx="814399" cy="321840"/>
          </a:xfrm>
          <a:custGeom>
            <a:avLst/>
            <a:gdLst>
              <a:gd name="connsiteX0" fmla="*/ 13527 w 814399"/>
              <a:gd name="connsiteY0" fmla="*/ 0 h 321840"/>
              <a:gd name="connsiteX1" fmla="*/ 13527 w 814399"/>
              <a:gd name="connsiteY1" fmla="*/ 215660 h 321840"/>
              <a:gd name="connsiteX2" fmla="*/ 30780 w 814399"/>
              <a:gd name="connsiteY2" fmla="*/ 241539 h 321840"/>
              <a:gd name="connsiteX3" fmla="*/ 39406 w 814399"/>
              <a:gd name="connsiteY3" fmla="*/ 267419 h 321840"/>
              <a:gd name="connsiteX4" fmla="*/ 91165 w 814399"/>
              <a:gd name="connsiteY4" fmla="*/ 293298 h 321840"/>
              <a:gd name="connsiteX5" fmla="*/ 444848 w 814399"/>
              <a:gd name="connsiteY5" fmla="*/ 301924 h 321840"/>
              <a:gd name="connsiteX6" fmla="*/ 470727 w 814399"/>
              <a:gd name="connsiteY6" fmla="*/ 310551 h 321840"/>
              <a:gd name="connsiteX7" fmla="*/ 807157 w 814399"/>
              <a:gd name="connsiteY7" fmla="*/ 43132 h 32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399" h="321840">
                <a:moveTo>
                  <a:pt x="13527" y="0"/>
                </a:moveTo>
                <a:cubicBezTo>
                  <a:pt x="-4071" y="87993"/>
                  <a:pt x="-4943" y="74052"/>
                  <a:pt x="13527" y="215660"/>
                </a:cubicBezTo>
                <a:cubicBezTo>
                  <a:pt x="14868" y="225941"/>
                  <a:pt x="25029" y="232913"/>
                  <a:pt x="30780" y="241539"/>
                </a:cubicBezTo>
                <a:cubicBezTo>
                  <a:pt x="33655" y="250166"/>
                  <a:pt x="33726" y="260318"/>
                  <a:pt x="39406" y="267419"/>
                </a:cubicBezTo>
                <a:cubicBezTo>
                  <a:pt x="46922" y="276814"/>
                  <a:pt x="78191" y="292708"/>
                  <a:pt x="91165" y="293298"/>
                </a:cubicBezTo>
                <a:cubicBezTo>
                  <a:pt x="208973" y="298653"/>
                  <a:pt x="326954" y="299049"/>
                  <a:pt x="444848" y="301924"/>
                </a:cubicBezTo>
                <a:cubicBezTo>
                  <a:pt x="453474" y="304800"/>
                  <a:pt x="461634" y="310551"/>
                  <a:pt x="470727" y="310551"/>
                </a:cubicBezTo>
                <a:cubicBezTo>
                  <a:pt x="893393" y="310551"/>
                  <a:pt x="807157" y="405770"/>
                  <a:pt x="807157" y="43132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2190708" y="5046453"/>
            <a:ext cx="1622167" cy="598940"/>
          </a:xfrm>
          <a:custGeom>
            <a:avLst/>
            <a:gdLst>
              <a:gd name="connsiteX0" fmla="*/ 52160 w 1622167"/>
              <a:gd name="connsiteY0" fmla="*/ 0 h 598940"/>
              <a:gd name="connsiteX1" fmla="*/ 34907 w 1622167"/>
              <a:gd name="connsiteY1" fmla="*/ 43132 h 598940"/>
              <a:gd name="connsiteX2" fmla="*/ 17654 w 1622167"/>
              <a:gd name="connsiteY2" fmla="*/ 310551 h 598940"/>
              <a:gd name="connsiteX3" fmla="*/ 401 w 1622167"/>
              <a:gd name="connsiteY3" fmla="*/ 517585 h 598940"/>
              <a:gd name="connsiteX4" fmla="*/ 52160 w 1622167"/>
              <a:gd name="connsiteY4" fmla="*/ 526211 h 598940"/>
              <a:gd name="connsiteX5" fmla="*/ 276447 w 1622167"/>
              <a:gd name="connsiteY5" fmla="*/ 543464 h 598940"/>
              <a:gd name="connsiteX6" fmla="*/ 845790 w 1622167"/>
              <a:gd name="connsiteY6" fmla="*/ 552090 h 598940"/>
              <a:gd name="connsiteX7" fmla="*/ 1121835 w 1622167"/>
              <a:gd name="connsiteY7" fmla="*/ 569343 h 598940"/>
              <a:gd name="connsiteX8" fmla="*/ 1156341 w 1622167"/>
              <a:gd name="connsiteY8" fmla="*/ 577970 h 598940"/>
              <a:gd name="connsiteX9" fmla="*/ 1492771 w 1622167"/>
              <a:gd name="connsiteY9" fmla="*/ 569343 h 598940"/>
              <a:gd name="connsiteX10" fmla="*/ 1501398 w 1622167"/>
              <a:gd name="connsiteY10" fmla="*/ 345056 h 598940"/>
              <a:gd name="connsiteX11" fmla="*/ 1553156 w 1622167"/>
              <a:gd name="connsiteY11" fmla="*/ 301924 h 598940"/>
              <a:gd name="connsiteX12" fmla="*/ 1561783 w 1622167"/>
              <a:gd name="connsiteY12" fmla="*/ 267419 h 598940"/>
              <a:gd name="connsiteX13" fmla="*/ 1570409 w 1622167"/>
              <a:gd name="connsiteY13" fmla="*/ 241539 h 598940"/>
              <a:gd name="connsiteX14" fmla="*/ 1596288 w 1622167"/>
              <a:gd name="connsiteY14" fmla="*/ 163902 h 598940"/>
              <a:gd name="connsiteX15" fmla="*/ 1604915 w 1622167"/>
              <a:gd name="connsiteY15" fmla="*/ 120770 h 598940"/>
              <a:gd name="connsiteX16" fmla="*/ 1622167 w 1622167"/>
              <a:gd name="connsiteY16" fmla="*/ 69011 h 59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2167" h="598940">
                <a:moveTo>
                  <a:pt x="52160" y="0"/>
                </a:moveTo>
                <a:cubicBezTo>
                  <a:pt x="46409" y="14377"/>
                  <a:pt x="36309" y="27711"/>
                  <a:pt x="34907" y="43132"/>
                </a:cubicBezTo>
                <a:cubicBezTo>
                  <a:pt x="6936" y="350816"/>
                  <a:pt x="53906" y="201802"/>
                  <a:pt x="17654" y="310551"/>
                </a:cubicBezTo>
                <a:cubicBezTo>
                  <a:pt x="15017" y="336921"/>
                  <a:pt x="-2886" y="507725"/>
                  <a:pt x="401" y="517585"/>
                </a:cubicBezTo>
                <a:cubicBezTo>
                  <a:pt x="5932" y="534178"/>
                  <a:pt x="34907" y="523336"/>
                  <a:pt x="52160" y="526211"/>
                </a:cubicBezTo>
                <a:cubicBezTo>
                  <a:pt x="138914" y="555131"/>
                  <a:pt x="82974" y="539116"/>
                  <a:pt x="276447" y="543464"/>
                </a:cubicBezTo>
                <a:lnTo>
                  <a:pt x="845790" y="552090"/>
                </a:lnTo>
                <a:cubicBezTo>
                  <a:pt x="928995" y="555708"/>
                  <a:pt x="1033950" y="555822"/>
                  <a:pt x="1121835" y="569343"/>
                </a:cubicBezTo>
                <a:cubicBezTo>
                  <a:pt x="1133553" y="571146"/>
                  <a:pt x="1144839" y="575094"/>
                  <a:pt x="1156341" y="577970"/>
                </a:cubicBezTo>
                <a:cubicBezTo>
                  <a:pt x="1268484" y="575094"/>
                  <a:pt x="1399791" y="632105"/>
                  <a:pt x="1492771" y="569343"/>
                </a:cubicBezTo>
                <a:cubicBezTo>
                  <a:pt x="1554783" y="527485"/>
                  <a:pt x="1493699" y="419476"/>
                  <a:pt x="1501398" y="345056"/>
                </a:cubicBezTo>
                <a:cubicBezTo>
                  <a:pt x="1504058" y="319339"/>
                  <a:pt x="1536324" y="310340"/>
                  <a:pt x="1553156" y="301924"/>
                </a:cubicBezTo>
                <a:cubicBezTo>
                  <a:pt x="1556032" y="290422"/>
                  <a:pt x="1558526" y="278819"/>
                  <a:pt x="1561783" y="267419"/>
                </a:cubicBezTo>
                <a:cubicBezTo>
                  <a:pt x="1564281" y="258676"/>
                  <a:pt x="1568436" y="250416"/>
                  <a:pt x="1570409" y="241539"/>
                </a:cubicBezTo>
                <a:cubicBezTo>
                  <a:pt x="1585904" y="171807"/>
                  <a:pt x="1566271" y="208926"/>
                  <a:pt x="1596288" y="163902"/>
                </a:cubicBezTo>
                <a:cubicBezTo>
                  <a:pt x="1599164" y="149525"/>
                  <a:pt x="1601057" y="134915"/>
                  <a:pt x="1604915" y="120770"/>
                </a:cubicBezTo>
                <a:cubicBezTo>
                  <a:pt x="1609700" y="103225"/>
                  <a:pt x="1622167" y="69011"/>
                  <a:pt x="1622167" y="69011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26212" y="5716106"/>
            <a:ext cx="8769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Náš pes běhal po dvorku</a:t>
            </a:r>
            <a:r>
              <a:rPr lang="cs-CZ" dirty="0" smtClean="0"/>
              <a:t>.  </a:t>
            </a:r>
            <a:r>
              <a:rPr lang="cs-CZ" u="sng" dirty="0" smtClean="0"/>
              <a:t>PODMĚT</a:t>
            </a:r>
            <a:r>
              <a:rPr lang="cs-CZ" dirty="0" smtClean="0"/>
              <a:t> – </a:t>
            </a:r>
            <a:r>
              <a:rPr lang="cs-CZ" dirty="0" smtClean="0">
                <a:solidFill>
                  <a:srgbClr val="FF0000"/>
                </a:solidFill>
              </a:rPr>
              <a:t>pes</a:t>
            </a:r>
            <a:r>
              <a:rPr lang="cs-CZ" dirty="0" smtClean="0"/>
              <a:t>, který je rozvinutý o slovo </a:t>
            </a:r>
            <a:r>
              <a:rPr lang="cs-CZ" dirty="0" smtClean="0">
                <a:solidFill>
                  <a:srgbClr val="00B0F0"/>
                </a:solidFill>
              </a:rPr>
              <a:t>NÁŠ</a:t>
            </a:r>
          </a:p>
          <a:p>
            <a:endParaRPr lang="cs-CZ" dirty="0"/>
          </a:p>
          <a:p>
            <a:r>
              <a:rPr lang="cs-CZ" b="1" dirty="0" smtClean="0"/>
              <a:t>Malá roztomilá opička na nás koukala.</a:t>
            </a:r>
            <a:r>
              <a:rPr lang="cs-CZ" dirty="0" smtClean="0"/>
              <a:t> </a:t>
            </a:r>
            <a:r>
              <a:rPr lang="cs-CZ" u="sng" dirty="0" smtClean="0"/>
              <a:t>PODMĚT</a:t>
            </a:r>
            <a:r>
              <a:rPr lang="cs-CZ" dirty="0" smtClean="0"/>
              <a:t>  je </a:t>
            </a:r>
            <a:r>
              <a:rPr lang="cs-CZ" dirty="0" smtClean="0">
                <a:solidFill>
                  <a:srgbClr val="FF0000"/>
                </a:solidFill>
              </a:rPr>
              <a:t>opička</a:t>
            </a:r>
            <a:r>
              <a:rPr lang="cs-CZ" dirty="0" smtClean="0"/>
              <a:t>, rozvinuto o slova : </a:t>
            </a:r>
            <a:r>
              <a:rPr lang="cs-CZ" dirty="0" smtClean="0">
                <a:solidFill>
                  <a:srgbClr val="00B0F0"/>
                </a:solidFill>
              </a:rPr>
              <a:t>MALÁ ROZTOMILÁ</a:t>
            </a:r>
            <a:endParaRPr lang="cs-C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2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651" y="426680"/>
            <a:ext cx="8596668" cy="6103516"/>
          </a:xfrm>
        </p:spPr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</a:rPr>
              <a:t>1. úkol: uč. 126/</a:t>
            </a:r>
            <a:r>
              <a:rPr lang="cs-CZ" b="1" u="sng" dirty="0" err="1" smtClean="0">
                <a:solidFill>
                  <a:srgbClr val="FF0000"/>
                </a:solidFill>
              </a:rPr>
              <a:t>cv</a:t>
            </a:r>
            <a:r>
              <a:rPr lang="cs-CZ" b="1" u="sng" dirty="0" smtClean="0">
                <a:solidFill>
                  <a:srgbClr val="FF0000"/>
                </a:solidFill>
              </a:rPr>
              <a:t>. 3</a:t>
            </a:r>
          </a:p>
          <a:p>
            <a:r>
              <a:rPr lang="cs-CZ" dirty="0" smtClean="0"/>
              <a:t>- píšeme do SŠ – podmět rozviňte o další členy, alespoň 2 a více</a:t>
            </a:r>
          </a:p>
          <a:p>
            <a:r>
              <a:rPr lang="cs-CZ" dirty="0" smtClean="0"/>
              <a:t>- píšeme rovnou věty</a:t>
            </a:r>
          </a:p>
          <a:p>
            <a:r>
              <a:rPr lang="cs-CZ" dirty="0" smtClean="0"/>
              <a:t>Podmět podtrhni</a:t>
            </a:r>
          </a:p>
          <a:p>
            <a:endParaRPr lang="cs-CZ" dirty="0"/>
          </a:p>
          <a:p>
            <a:r>
              <a:rPr lang="cs-CZ" b="1" u="sng" dirty="0" smtClean="0">
                <a:solidFill>
                  <a:srgbClr val="FF0000"/>
                </a:solidFill>
              </a:rPr>
              <a:t>2. úkol: uč. 126/ </a:t>
            </a:r>
            <a:r>
              <a:rPr lang="cs-CZ" b="1" u="sng" dirty="0" err="1" smtClean="0">
                <a:solidFill>
                  <a:srgbClr val="FF0000"/>
                </a:solidFill>
              </a:rPr>
              <a:t>cv</a:t>
            </a:r>
            <a:r>
              <a:rPr lang="cs-CZ" b="1" u="sng" dirty="0" smtClean="0">
                <a:solidFill>
                  <a:srgbClr val="FF0000"/>
                </a:solidFill>
              </a:rPr>
              <a:t>. 4</a:t>
            </a:r>
          </a:p>
          <a:p>
            <a:r>
              <a:rPr lang="cs-CZ" dirty="0" smtClean="0"/>
              <a:t>- věty neopisuje, udělej si dva sloupce do SŠ</a:t>
            </a:r>
          </a:p>
          <a:p>
            <a:r>
              <a:rPr lang="cs-CZ" dirty="0" smtClean="0"/>
              <a:t>Vypiš, zda se jedná o podmět několikanásobný nebo rozvinutý</a:t>
            </a:r>
          </a:p>
          <a:p>
            <a:r>
              <a:rPr lang="cs-CZ" dirty="0" smtClean="0"/>
              <a:t>Stačí napsat pouze podměty</a:t>
            </a:r>
          </a:p>
          <a:p>
            <a:endParaRPr lang="cs-CZ" dirty="0"/>
          </a:p>
          <a:p>
            <a:r>
              <a:rPr lang="cs-CZ" b="1" i="1" dirty="0" smtClean="0">
                <a:solidFill>
                  <a:srgbClr val="FF0000"/>
                </a:solidFill>
              </a:rPr>
              <a:t>3. úkol: pracovní sešit str. 68/ </a:t>
            </a:r>
            <a:r>
              <a:rPr lang="cs-CZ" b="1" i="1" dirty="0" err="1" smtClean="0">
                <a:solidFill>
                  <a:srgbClr val="FF0000"/>
                </a:solidFill>
              </a:rPr>
              <a:t>cv</a:t>
            </a:r>
            <a:r>
              <a:rPr lang="cs-CZ" b="1" i="1" dirty="0" smtClean="0">
                <a:solidFill>
                  <a:srgbClr val="FF0000"/>
                </a:solidFill>
              </a:rPr>
              <a:t>. 1, a + b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27593" y="2957484"/>
            <a:ext cx="2985453" cy="44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9040" y="415506"/>
            <a:ext cx="8596668" cy="3013494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/>
              <a:t>Pondělí 25.5.2020</a:t>
            </a:r>
            <a:br>
              <a:rPr lang="cs-CZ" sz="4400" b="1" dirty="0" smtClean="0"/>
            </a:br>
            <a:r>
              <a:rPr lang="cs-CZ" sz="4400" b="1" dirty="0"/>
              <a:t/>
            </a:r>
            <a:br>
              <a:rPr lang="cs-CZ" sz="4400" b="1" dirty="0"/>
            </a:br>
            <a:endParaRPr lang="cs-CZ" sz="54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697" y="2851957"/>
            <a:ext cx="5109680" cy="340219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256320" y="1681999"/>
            <a:ext cx="5006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MATEMATIKA</a:t>
            </a:r>
            <a:endParaRPr lang="cs-CZ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699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4473" y="230038"/>
            <a:ext cx="3853308" cy="649856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rgbClr val="002060"/>
                </a:solidFill>
              </a:rPr>
              <a:t>ÚHEL – </a:t>
            </a:r>
            <a:r>
              <a:rPr lang="cs-CZ" sz="2800" dirty="0" smtClean="0">
                <a:solidFill>
                  <a:schemeClr val="tx1"/>
                </a:solidFill>
              </a:rPr>
              <a:t>uč. str. 72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2" y="936263"/>
            <a:ext cx="10058400" cy="227456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4068" y="3467819"/>
            <a:ext cx="8936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Co je to vlastně úhel? </a:t>
            </a:r>
            <a:r>
              <a:rPr lang="cs-CZ" dirty="0" smtClean="0"/>
              <a:t>Podívej se na video, stačí pouze první 2:45, kapitola měření úhlu už nemusíte, bude jiný odkaz</a:t>
            </a:r>
          </a:p>
          <a:p>
            <a:endParaRPr lang="cs-CZ" dirty="0"/>
          </a:p>
          <a:p>
            <a:r>
              <a:rPr lang="cs-CZ" dirty="0" smtClean="0"/>
              <a:t>Odkaz: </a:t>
            </a:r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www.youtube.com/watch?v=lBBYuTxrF2U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2" y="4832909"/>
            <a:ext cx="2810436" cy="19301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72" y="4716675"/>
            <a:ext cx="2937504" cy="19622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81" y="3972553"/>
            <a:ext cx="4532580" cy="270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949" y="152399"/>
            <a:ext cx="8596668" cy="718869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Měření úhlu pomocí úhloměru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310" y="1108167"/>
            <a:ext cx="9553595" cy="544790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Než začneš plnit úkol, mrkni se na video, jak se používá správně úhloměr</a:t>
            </a:r>
          </a:p>
          <a:p>
            <a:r>
              <a:rPr lang="cs-CZ" dirty="0" smtClean="0"/>
              <a:t>Odkaz: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www.youtube.com/watch?v=T4-M67cl1Qo</a:t>
            </a:r>
            <a:endParaRPr lang="cs-CZ" dirty="0" smtClean="0"/>
          </a:p>
          <a:p>
            <a:endParaRPr lang="cs-CZ" dirty="0" smtClean="0"/>
          </a:p>
          <a:p>
            <a:r>
              <a:rPr lang="cs-CZ" b="1" u="sng" dirty="0" smtClean="0">
                <a:solidFill>
                  <a:srgbClr val="FF0000"/>
                </a:solidFill>
              </a:rPr>
              <a:t>1. Úkol: uč. strana 72 /</a:t>
            </a:r>
            <a:r>
              <a:rPr lang="cs-CZ" b="1" u="sng" dirty="0" err="1" smtClean="0">
                <a:solidFill>
                  <a:srgbClr val="FF0000"/>
                </a:solidFill>
              </a:rPr>
              <a:t>cv</a:t>
            </a:r>
            <a:r>
              <a:rPr lang="cs-CZ" b="1" u="sng" dirty="0" smtClean="0">
                <a:solidFill>
                  <a:srgbClr val="FF0000"/>
                </a:solidFill>
              </a:rPr>
              <a:t>. 1 </a:t>
            </a:r>
            <a:r>
              <a:rPr lang="cs-CZ" dirty="0" smtClean="0"/>
              <a:t>– zjisti, jaký úhel má modrý, zelený, oranžový/žlutý </a:t>
            </a:r>
          </a:p>
          <a:p>
            <a:endParaRPr lang="cs-CZ" dirty="0" smtClean="0"/>
          </a:p>
          <a:p>
            <a:r>
              <a:rPr lang="cs-CZ" b="1" u="sng" dirty="0" smtClean="0">
                <a:solidFill>
                  <a:srgbClr val="FF0000"/>
                </a:solidFill>
              </a:rPr>
              <a:t>2. úkol: pracovní list </a:t>
            </a:r>
            <a:r>
              <a:rPr lang="cs-CZ" dirty="0" smtClean="0"/>
              <a:t>– úhel – změř úhly (</a:t>
            </a:r>
            <a:r>
              <a:rPr lang="cs-CZ" dirty="0" err="1" smtClean="0"/>
              <a:t>prac</a:t>
            </a:r>
            <a:r>
              <a:rPr lang="cs-CZ" dirty="0" smtClean="0"/>
              <a:t>. List najdeš v mailu v příloze)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b="1" u="sng" dirty="0" smtClean="0">
                <a:solidFill>
                  <a:srgbClr val="FF0000"/>
                </a:solidFill>
              </a:rPr>
              <a:t>3. úkol : najdeš na další straně</a:t>
            </a:r>
            <a:endParaRPr lang="cs-CZ" b="1" u="sng" dirty="0">
              <a:solidFill>
                <a:srgbClr val="FF0000"/>
              </a:solidFill>
            </a:endParaRPr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54" y="3344729"/>
            <a:ext cx="6858000" cy="17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2235</TotalTime>
  <Words>1067</Words>
  <Application>Microsoft Office PowerPoint</Application>
  <PresentationFormat>Širokoúhlá obrazovka</PresentationFormat>
  <Paragraphs>140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Trebuchet MS</vt:lpstr>
      <vt:lpstr>Wingdings</vt:lpstr>
      <vt:lpstr>Wingdings 3</vt:lpstr>
      <vt:lpstr>Faseta</vt:lpstr>
      <vt:lpstr> UČIVO  25.5.2020 – 29.5.2020</vt:lpstr>
      <vt:lpstr>Prezentace aplikace PowerPoint</vt:lpstr>
      <vt:lpstr>VLASTIVĚDA</vt:lpstr>
      <vt:lpstr>Pondělí 25.5.2020  </vt:lpstr>
      <vt:lpstr>Prezentace aplikace PowerPoint</vt:lpstr>
      <vt:lpstr>Prezentace aplikace PowerPoint</vt:lpstr>
      <vt:lpstr>Pondělí 25.5.2020  </vt:lpstr>
      <vt:lpstr>ÚHEL – uč. str. 72</vt:lpstr>
      <vt:lpstr>Měření úhlu pomocí úhloměru</vt:lpstr>
      <vt:lpstr>Prezentace aplikace PowerPoint</vt:lpstr>
      <vt:lpstr>úterý 26.5.2020               </vt:lpstr>
      <vt:lpstr>Prezentace aplikace PowerPoint</vt:lpstr>
      <vt:lpstr>Úterý 26.5.2020   </vt:lpstr>
      <vt:lpstr>Procvičování: sčítání a odčítání, desetinná čísla + úhel</vt:lpstr>
      <vt:lpstr>středa 27.5.2020  český jazyk</vt:lpstr>
      <vt:lpstr>Prezentace aplikace PowerPoint</vt:lpstr>
      <vt:lpstr>Prezentace aplikace PowerPoint</vt:lpstr>
      <vt:lpstr>            středa 27.5.</vt:lpstr>
      <vt:lpstr>Procvičování: úhly + alfbook</vt:lpstr>
      <vt:lpstr>Čtvrtek 28.5.</vt:lpstr>
      <vt:lpstr>Procvičování: velká a malá písmena + přísudek rozvinutý</vt:lpstr>
      <vt:lpstr>Prezentace aplikace PowerPoint</vt:lpstr>
      <vt:lpstr>Čtvrtek 28.5.</vt:lpstr>
      <vt:lpstr>Slovní úlohy + rýsování</vt:lpstr>
      <vt:lpstr>Prezentace aplikace PowerPoint</vt:lpstr>
      <vt:lpstr>        Pátek 29.5.                                  </vt:lpstr>
      <vt:lpstr>Procvičování: tvoření přídavných jmen, slovní spojení + alfbook - skladba</vt:lpstr>
      <vt:lpstr>Pátek 29.5.                       </vt:lpstr>
      <vt:lpstr>Procvičování: písemné násobení + značení úhlů</vt:lpstr>
      <vt:lpstr>Mám vše splněné. Odpočívám, užívám si klidu, čeká nás víkend  Nové učivo na další týden pošlu v pondělí. 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Přídavná jména</dc:title>
  <dc:creator>HP</dc:creator>
  <cp:lastModifiedBy>HP</cp:lastModifiedBy>
  <cp:revision>348</cp:revision>
  <dcterms:created xsi:type="dcterms:W3CDTF">2020-04-14T07:45:51Z</dcterms:created>
  <dcterms:modified xsi:type="dcterms:W3CDTF">2020-05-24T18:02:25Z</dcterms:modified>
</cp:coreProperties>
</file>